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60" r:id="rId1"/>
  </p:sldMasterIdLst>
  <p:notesMasterIdLst>
    <p:notesMasterId r:id="rId24"/>
  </p:notesMasterIdLst>
  <p:handoutMasterIdLst>
    <p:handoutMasterId r:id="rId25"/>
  </p:handoutMasterIdLst>
  <p:sldIdLst>
    <p:sldId id="257" r:id="rId2"/>
    <p:sldId id="260" r:id="rId3"/>
    <p:sldId id="282" r:id="rId4"/>
    <p:sldId id="259" r:id="rId5"/>
    <p:sldId id="258" r:id="rId6"/>
    <p:sldId id="283" r:id="rId7"/>
    <p:sldId id="265" r:id="rId8"/>
    <p:sldId id="261" r:id="rId9"/>
    <p:sldId id="264" r:id="rId10"/>
    <p:sldId id="266" r:id="rId11"/>
    <p:sldId id="268" r:id="rId12"/>
    <p:sldId id="267" r:id="rId13"/>
    <p:sldId id="269" r:id="rId14"/>
    <p:sldId id="270" r:id="rId15"/>
    <p:sldId id="271" r:id="rId16"/>
    <p:sldId id="272" r:id="rId17"/>
    <p:sldId id="273" r:id="rId18"/>
    <p:sldId id="274" r:id="rId19"/>
    <p:sldId id="278" r:id="rId20"/>
    <p:sldId id="279" r:id="rId21"/>
    <p:sldId id="280" r:id="rId22"/>
    <p:sldId id="281" r:id="rId23"/>
  </p:sldIdLst>
  <p:sldSz cx="9144000" cy="6858000" type="screen4x3"/>
  <p:notesSz cx="9296400"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0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rina Mortada" initials="SM" lastIdx="1" clrIdx="0">
    <p:extLst>
      <p:ext uri="{19B8F6BF-5375-455C-9EA6-DF929625EA0E}">
        <p15:presenceInfo xmlns:p15="http://schemas.microsoft.com/office/powerpoint/2012/main" userId="b7040856422ca4c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7020" autoAdjust="0"/>
  </p:normalViewPr>
  <p:slideViewPr>
    <p:cSldViewPr snapToGrid="0">
      <p:cViewPr varScale="1">
        <p:scale>
          <a:sx n="54" d="100"/>
          <a:sy n="54" d="100"/>
        </p:scale>
        <p:origin x="1806" y="60"/>
      </p:cViewPr>
      <p:guideLst>
        <p:guide orient="horz" pos="2160"/>
        <p:guide pos="290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F:\LCEC_20_09_2021\RE%20TARGET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F:\LCEC_20_09_2021\RE%20TARGET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1" i="0" u="none" strike="noStrike" kern="1200" cap="none" spc="0" normalizeH="0" baseline="0">
                <a:solidFill>
                  <a:schemeClr val="tx1"/>
                </a:solidFill>
                <a:latin typeface="Arial" panose="020B0604020202020204" pitchFamily="34" charset="0"/>
                <a:ea typeface="+mj-ea"/>
                <a:cs typeface="Arial" panose="020B0604020202020204" pitchFamily="34" charset="0"/>
              </a:defRPr>
            </a:pPr>
            <a:r>
              <a:rPr lang="en-US"/>
              <a:t>Solar PV Capacity (MWp) </a:t>
            </a:r>
          </a:p>
        </c:rich>
      </c:tx>
      <c:layout/>
      <c:overlay val="0"/>
      <c:spPr>
        <a:noFill/>
        <a:ln>
          <a:noFill/>
        </a:ln>
        <a:effectLst/>
      </c:spPr>
      <c:txPr>
        <a:bodyPr rot="0" spcFirstLastPara="1" vertOverflow="ellipsis" vert="horz" wrap="square" anchor="ctr" anchorCtr="1"/>
        <a:lstStyle/>
        <a:p>
          <a:pPr>
            <a:defRPr sz="1440" b="1" i="0" u="none" strike="noStrike" kern="1200" cap="none" spc="0" normalizeH="0" baseline="0">
              <a:solidFill>
                <a:schemeClr val="tx1"/>
              </a:solidFill>
              <a:latin typeface="Arial" panose="020B0604020202020204" pitchFamily="34" charset="0"/>
              <a:ea typeface="+mj-ea"/>
              <a:cs typeface="Arial" panose="020B0604020202020204" pitchFamily="34" charset="0"/>
            </a:defRPr>
          </a:pPr>
          <a:endParaRPr lang="en-US"/>
        </a:p>
      </c:txPr>
    </c:title>
    <c:autoTitleDeleted val="0"/>
    <c:plotArea>
      <c:layout/>
      <c:barChart>
        <c:barDir val="col"/>
        <c:grouping val="stacked"/>
        <c:varyColors val="0"/>
        <c:ser>
          <c:idx val="0"/>
          <c:order val="0"/>
          <c:tx>
            <c:strRef>
              <c:f>Sheet3!$B$1</c:f>
              <c:strCache>
                <c:ptCount val="1"/>
                <c:pt idx="0">
                  <c:v>Capacity </c:v>
                </c:pt>
              </c:strCache>
            </c:strRef>
          </c:tx>
          <c:spPr>
            <a:solidFill>
              <a:schemeClr val="accent1"/>
            </a:solidFill>
            <a:ln>
              <a:noFill/>
            </a:ln>
            <a:effectLst/>
          </c:spPr>
          <c:invertIfNegative val="0"/>
          <c:dLbls>
            <c:dLbl>
              <c:idx val="0"/>
              <c:layout>
                <c:manualLayout>
                  <c:x val="-1.99275390744522E-3"/>
                  <c:y val="-2.2436956267062703E-2"/>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dLbl>
              <c:idx val="1"/>
              <c:layout>
                <c:manualLayout>
                  <c:x val="-1.9927539074452291E-3"/>
                  <c:y val="-3.3546889080007615E-2"/>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dLbl>
              <c:idx val="2"/>
              <c:layout>
                <c:manualLayout>
                  <c:x val="0"/>
                  <c:y val="-3.4765594853341797E-2"/>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dLbl>
              <c:idx val="3"/>
              <c:layout>
                <c:manualLayout>
                  <c:x val="-1.9927539074452109E-3"/>
                  <c:y val="-4.600572652908709E-2"/>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dLbl>
              <c:idx val="4"/>
              <c:layout>
                <c:manualLayout>
                  <c:x val="1.9927539074452109E-3"/>
                  <c:y val="-6.7511858090457399E-2"/>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dLbl>
              <c:idx val="5"/>
              <c:layout>
                <c:manualLayout>
                  <c:x val="0"/>
                  <c:y val="-0.10686217409336897"/>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dLbl>
              <c:idx val="6"/>
              <c:layout>
                <c:manualLayout>
                  <c:x val="-7.3066799199091691E-17"/>
                  <c:y val="-0.15367963084597058"/>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dLbl>
              <c:idx val="7"/>
              <c:layout>
                <c:manualLayout>
                  <c:x val="-3.9855078148904217E-3"/>
                  <c:y val="-0.18824451401955813"/>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dLbl>
              <c:idx val="8"/>
              <c:layout>
                <c:manualLayout>
                  <c:x val="-9.9637695372260544E-3"/>
                  <c:y val="-0.27511991343024866"/>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dLbl>
              <c:idx val="9"/>
              <c:layout>
                <c:manualLayout>
                  <c:x val="-1.9927539074452109E-3"/>
                  <c:y val="-0.35241778455391759"/>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dLbl>
              <c:idx val="10"/>
              <c:layout>
                <c:manualLayout>
                  <c:x val="-1.9927539074452109E-3"/>
                  <c:y val="-0.38797928588838654"/>
                </c:manualLayout>
              </c:layout>
              <c:dLblPos val="ctr"/>
              <c:showLegendKey val="0"/>
              <c:showVal val="1"/>
              <c:showCatName val="0"/>
              <c:showSerName val="0"/>
              <c:showPercent val="0"/>
              <c:showBubbleSize val="0"/>
              <c:separator>
</c:separator>
              <c:extLst>
                <c:ext xmlns:c15="http://schemas.microsoft.com/office/drawing/2012/chart" uri="{CE6537A1-D6FC-4f65-9D91-7224C49458BB}">
                  <c15:layout/>
                </c:ext>
              </c:extLst>
            </c:dLbl>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eparator>
</c:separator>
            <c:showLeaderLines val="0"/>
            <c:extLst>
              <c:ext xmlns:c15="http://schemas.microsoft.com/office/drawing/2012/chart" uri="{CE6537A1-D6FC-4f65-9D91-7224C49458BB}">
                <c15:showLeaderLines val="0"/>
              </c:ext>
            </c:extLst>
          </c:dLbls>
          <c:cat>
            <c:numRef>
              <c:f>Sheet3!$A$2:$A$12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Sheet3!$B$2:$B$12</c:f>
              <c:numCache>
                <c:formatCode>General</c:formatCode>
                <c:ptCount val="11"/>
                <c:pt idx="0">
                  <c:v>0.33</c:v>
                </c:pt>
                <c:pt idx="1">
                  <c:v>0.47</c:v>
                </c:pt>
                <c:pt idx="2">
                  <c:v>0.79</c:v>
                </c:pt>
                <c:pt idx="3">
                  <c:v>1.89</c:v>
                </c:pt>
                <c:pt idx="4">
                  <c:v>4.76</c:v>
                </c:pt>
                <c:pt idx="5">
                  <c:v>11.39</c:v>
                </c:pt>
                <c:pt idx="6">
                  <c:v>24.61</c:v>
                </c:pt>
                <c:pt idx="7">
                  <c:v>37.39</c:v>
                </c:pt>
                <c:pt idx="8">
                  <c:v>56.5</c:v>
                </c:pt>
                <c:pt idx="9">
                  <c:v>78.650000000000006</c:v>
                </c:pt>
                <c:pt idx="10">
                  <c:v>89.84</c:v>
                </c:pt>
              </c:numCache>
            </c:numRef>
          </c:val>
        </c:ser>
        <c:dLbls>
          <c:showLegendKey val="0"/>
          <c:showVal val="1"/>
          <c:showCatName val="0"/>
          <c:showSerName val="0"/>
          <c:showPercent val="0"/>
          <c:showBubbleSize val="0"/>
        </c:dLbls>
        <c:gapWidth val="300"/>
        <c:axId val="305157872"/>
        <c:axId val="305157088"/>
      </c:barChart>
      <c:catAx>
        <c:axId val="305157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cap="none" spc="0" normalizeH="0" baseline="0">
                <a:solidFill>
                  <a:schemeClr val="tx1"/>
                </a:solidFill>
                <a:latin typeface="Arial" panose="020B0604020202020204" pitchFamily="34" charset="0"/>
                <a:ea typeface="+mn-ea"/>
                <a:cs typeface="Arial" panose="020B0604020202020204" pitchFamily="34" charset="0"/>
              </a:defRPr>
            </a:pPr>
            <a:endParaRPr lang="en-US"/>
          </a:p>
        </c:txPr>
        <c:crossAx val="305157088"/>
        <c:crosses val="autoZero"/>
        <c:auto val="1"/>
        <c:lblAlgn val="ctr"/>
        <c:lblOffset val="100"/>
        <c:noMultiLvlLbl val="0"/>
      </c:catAx>
      <c:valAx>
        <c:axId val="3051570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crossAx val="305157872"/>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1200" b="1">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9982217444849625E-2"/>
          <c:y val="7.887691972691524E-2"/>
          <c:w val="0.90279326315690633"/>
          <c:h val="0.83353156558956409"/>
        </c:manualLayout>
      </c:layout>
      <c:lineChart>
        <c:grouping val="standard"/>
        <c:varyColors val="0"/>
        <c:ser>
          <c:idx val="0"/>
          <c:order val="0"/>
          <c:tx>
            <c:strRef>
              <c:f>Sheet3!$C$1</c:f>
              <c:strCache>
                <c:ptCount val="1"/>
                <c:pt idx="0">
                  <c:v>Yearly Increase 2010-2020</c:v>
                </c:pt>
              </c:strCache>
            </c:strRef>
          </c:tx>
          <c:spPr>
            <a:ln w="19050" cap="rnd">
              <a:solidFill>
                <a:schemeClr val="accent1"/>
              </a:solidFill>
              <a:round/>
            </a:ln>
            <a:effectLst/>
          </c:spPr>
          <c:marker>
            <c:symbol val="x"/>
            <c:size val="12"/>
            <c:spPr>
              <a:noFill/>
              <a:ln w="9525">
                <a:solidFill>
                  <a:schemeClr val="accent1"/>
                </a:solidFill>
              </a:ln>
              <a:effectLst/>
            </c:spPr>
          </c:marker>
          <c:cat>
            <c:numRef>
              <c:f>Sheet3!$A$2:$A$12</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Sheet3!$C$2:$C$12</c:f>
              <c:numCache>
                <c:formatCode>General</c:formatCode>
                <c:ptCount val="11"/>
                <c:pt idx="0">
                  <c:v>0</c:v>
                </c:pt>
                <c:pt idx="1">
                  <c:v>0.13999999999999996</c:v>
                </c:pt>
                <c:pt idx="2">
                  <c:v>0.32000000000000006</c:v>
                </c:pt>
                <c:pt idx="3">
                  <c:v>1.0999999999999999</c:v>
                </c:pt>
                <c:pt idx="4">
                  <c:v>2.87</c:v>
                </c:pt>
                <c:pt idx="5">
                  <c:v>6.6300000000000008</c:v>
                </c:pt>
                <c:pt idx="6">
                  <c:v>13.219999999999999</c:v>
                </c:pt>
                <c:pt idx="7">
                  <c:v>12.780000000000001</c:v>
                </c:pt>
                <c:pt idx="8">
                  <c:v>19.11</c:v>
                </c:pt>
                <c:pt idx="9">
                  <c:v>22.150000000000006</c:v>
                </c:pt>
                <c:pt idx="10">
                  <c:v>11.189999999999998</c:v>
                </c:pt>
              </c:numCache>
            </c:numRef>
          </c:val>
          <c:smooth val="0"/>
        </c:ser>
        <c:dLbls>
          <c:showLegendKey val="0"/>
          <c:showVal val="0"/>
          <c:showCatName val="0"/>
          <c:showSerName val="0"/>
          <c:showPercent val="0"/>
          <c:showBubbleSize val="0"/>
        </c:dLbls>
        <c:marker val="1"/>
        <c:smooth val="0"/>
        <c:axId val="442076352"/>
        <c:axId val="442082624"/>
      </c:lineChart>
      <c:lineChart>
        <c:grouping val="standard"/>
        <c:varyColors val="0"/>
        <c:ser>
          <c:idx val="1"/>
          <c:order val="1"/>
          <c:tx>
            <c:v>Monthly Increase 2021-2022</c:v>
          </c:tx>
          <c:spPr>
            <a:ln w="19050" cap="rnd">
              <a:solidFill>
                <a:schemeClr val="accent2"/>
              </a:solidFill>
              <a:round/>
            </a:ln>
            <a:effectLst/>
          </c:spPr>
          <c:marker>
            <c:symbol val="square"/>
            <c:size val="8"/>
            <c:spPr>
              <a:solidFill>
                <a:schemeClr val="accent2"/>
              </a:solidFill>
              <a:ln w="9525">
                <a:solidFill>
                  <a:schemeClr val="accent2"/>
                </a:solidFill>
              </a:ln>
              <a:effectLst/>
            </c:spPr>
          </c:marker>
          <c:cat>
            <c:numRef>
              <c:f>Sheet3!$A$13:$A$16</c:f>
              <c:numCache>
                <c:formatCode>mmm\-yy</c:formatCode>
                <c:ptCount val="4"/>
                <c:pt idx="0">
                  <c:v>44470</c:v>
                </c:pt>
                <c:pt idx="1">
                  <c:v>44501</c:v>
                </c:pt>
                <c:pt idx="2">
                  <c:v>44531</c:v>
                </c:pt>
                <c:pt idx="3">
                  <c:v>44562</c:v>
                </c:pt>
              </c:numCache>
            </c:numRef>
          </c:cat>
          <c:val>
            <c:numRef>
              <c:f>Sheet3!$C$13:$C$16</c:f>
              <c:numCache>
                <c:formatCode>General</c:formatCode>
                <c:ptCount val="4"/>
                <c:pt idx="0">
                  <c:v>0.12</c:v>
                </c:pt>
                <c:pt idx="1">
                  <c:v>1.47</c:v>
                </c:pt>
                <c:pt idx="2">
                  <c:v>4.25</c:v>
                </c:pt>
                <c:pt idx="3">
                  <c:v>1.66</c:v>
                </c:pt>
              </c:numCache>
            </c:numRef>
          </c:val>
          <c:smooth val="0"/>
        </c:ser>
        <c:dLbls>
          <c:showLegendKey val="0"/>
          <c:showVal val="0"/>
          <c:showCatName val="0"/>
          <c:showSerName val="0"/>
          <c:showPercent val="0"/>
          <c:showBubbleSize val="0"/>
        </c:dLbls>
        <c:marker val="1"/>
        <c:smooth val="0"/>
        <c:axId val="442077136"/>
        <c:axId val="442076744"/>
      </c:lineChart>
      <c:catAx>
        <c:axId val="442076352"/>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42082624"/>
        <c:crosses val="autoZero"/>
        <c:auto val="1"/>
        <c:lblAlgn val="ctr"/>
        <c:lblOffset val="100"/>
        <c:noMultiLvlLbl val="0"/>
      </c:catAx>
      <c:valAx>
        <c:axId val="4420826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42076352"/>
        <c:crosses val="autoZero"/>
        <c:crossBetween val="between"/>
      </c:valAx>
      <c:valAx>
        <c:axId val="442076744"/>
        <c:scaling>
          <c:orientation val="minMax"/>
        </c:scaling>
        <c:delete val="0"/>
        <c:axPos val="r"/>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42077136"/>
        <c:crosses val="max"/>
        <c:crossBetween val="midCat"/>
      </c:valAx>
      <c:dateAx>
        <c:axId val="442077136"/>
        <c:scaling>
          <c:orientation val="minMax"/>
        </c:scaling>
        <c:delete val="0"/>
        <c:axPos val="t"/>
        <c:minorGridlines>
          <c:spPr>
            <a:ln w="9525" cap="flat" cmpd="sng" algn="ctr">
              <a:solidFill>
                <a:schemeClr val="tx1">
                  <a:lumMod val="5000"/>
                  <a:lumOff val="95000"/>
                </a:schemeClr>
              </a:solidFill>
              <a:round/>
            </a:ln>
            <a:effectLst/>
          </c:spPr>
        </c:minorGridlines>
        <c:numFmt formatCode="mmm\-yy"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42076744"/>
        <c:crosses val="max"/>
        <c:auto val="1"/>
        <c:lblOffset val="100"/>
        <c:baseTimeUnit val="months"/>
      </c:dateAx>
      <c:spPr>
        <a:noFill/>
        <a:ln>
          <a:noFill/>
        </a:ln>
        <a:effectLst/>
      </c:spPr>
    </c:plotArea>
    <c:legend>
      <c:legendPos val="r"/>
      <c:layout>
        <c:manualLayout>
          <c:xMode val="edge"/>
          <c:yMode val="edge"/>
          <c:x val="6.7632664095783501E-2"/>
          <c:y val="0.18365819280347012"/>
          <c:w val="0.40889999531522997"/>
          <c:h val="0.17547473965700067"/>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9525" cap="flat" cmpd="sng" algn="ctr">
      <a:noFill/>
      <a:round/>
    </a:ln>
    <a:effectLst/>
  </c:spPr>
  <c:txPr>
    <a:bodyPr/>
    <a:lstStyle/>
    <a:p>
      <a:pPr>
        <a:defRPr sz="1200" b="1">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06">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0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471E64-A947-4F4F-8580-7EFF54C0EF64}" type="doc">
      <dgm:prSet loTypeId="urn:microsoft.com/office/officeart/2005/8/layout/chevron2" loCatId="list" qsTypeId="urn:microsoft.com/office/officeart/2005/8/quickstyle/simple2" qsCatId="simple" csTypeId="urn:microsoft.com/office/officeart/2005/8/colors/accent3_1" csCatId="accent3" phldr="1"/>
      <dgm:spPr/>
      <dgm:t>
        <a:bodyPr/>
        <a:lstStyle/>
        <a:p>
          <a:endParaRPr lang="en-US"/>
        </a:p>
      </dgm:t>
    </dgm:pt>
    <dgm:pt modelId="{D0E47EDE-F757-4650-8164-6BD89A4237E6}">
      <dgm:prSet phldrT="[Text]" custT="1"/>
      <dgm:spPr/>
      <dgm:t>
        <a:bodyPr/>
        <a:lstStyle/>
        <a:p>
          <a:r>
            <a:rPr lang="en-US" sz="1600" b="1" dirty="0" smtClean="0">
              <a:solidFill>
                <a:schemeClr val="tx1"/>
              </a:solidFill>
              <a:latin typeface="Simplified Arabic" panose="02020603050405020304" pitchFamily="18" charset="-78"/>
              <a:cs typeface="Simplified Arabic" panose="02020603050405020304" pitchFamily="18" charset="-78"/>
            </a:rPr>
            <a:t>٢٠١١</a:t>
          </a:r>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BC465756-E4A2-445F-A59B-04056AF1F242}" type="parTrans" cxnId="{CBCC1D13-4586-4131-A3E3-C8DD9F5FE2FC}">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BF3607BC-72AD-479D-AD30-977E505DDE0E}" type="sibTrans" cxnId="{CBCC1D13-4586-4131-A3E3-C8DD9F5FE2FC}">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6D4C9CE5-9D5A-447B-B95D-B13C92E2CCA9}">
      <dgm:prSet phldrT="[Text]" custT="1"/>
      <dgm:spPr/>
      <dgm:t>
        <a:bodyPr/>
        <a:lstStyle/>
        <a:p>
          <a:pPr algn="r" rtl="1"/>
          <a:r>
            <a:rPr lang="ar-LB" sz="1600" b="1" dirty="0" smtClean="0">
              <a:solidFill>
                <a:schemeClr val="tx1"/>
              </a:solidFill>
              <a:latin typeface="Simplified Arabic" panose="02020603050405020304" pitchFamily="18" charset="-78"/>
              <a:cs typeface="Simplified Arabic" panose="02020603050405020304" pitchFamily="18" charset="-78"/>
            </a:rPr>
            <a:t>المسودة الأولى</a:t>
          </a:r>
          <a:r>
            <a:rPr lang="en-US" sz="1600" b="1" dirty="0" smtClean="0">
              <a:solidFill>
                <a:schemeClr val="tx1"/>
              </a:solidFill>
              <a:latin typeface="Simplified Arabic" panose="02020603050405020304" pitchFamily="18" charset="-78"/>
              <a:cs typeface="Simplified Arabic" panose="02020603050405020304" pitchFamily="18" charset="-78"/>
            </a:rPr>
            <a:t> </a:t>
          </a:r>
          <a:r>
            <a:rPr lang="ar-LB" sz="1600" b="1" dirty="0" smtClean="0">
              <a:solidFill>
                <a:schemeClr val="tx1"/>
              </a:solidFill>
              <a:latin typeface="Simplified Arabic" panose="02020603050405020304" pitchFamily="18" charset="-78"/>
              <a:cs typeface="Simplified Arabic" panose="02020603050405020304" pitchFamily="18" charset="-78"/>
            </a:rPr>
            <a:t>من</a:t>
          </a:r>
          <a:r>
            <a:rPr lang="en-US" sz="1600" b="1" dirty="0" smtClean="0">
              <a:solidFill>
                <a:schemeClr val="tx1"/>
              </a:solidFill>
              <a:latin typeface="Simplified Arabic" panose="02020603050405020304" pitchFamily="18" charset="-78"/>
              <a:cs typeface="Simplified Arabic" panose="02020603050405020304" pitchFamily="18" charset="-78"/>
            </a:rPr>
            <a:t> </a:t>
          </a:r>
          <a:r>
            <a:rPr lang="ar-LB" sz="1600" b="1" dirty="0" smtClean="0">
              <a:solidFill>
                <a:schemeClr val="tx1"/>
              </a:solidFill>
              <a:latin typeface="Simplified Arabic" panose="02020603050405020304" pitchFamily="18" charset="-78"/>
              <a:cs typeface="Simplified Arabic" panose="02020603050405020304" pitchFamily="18" charset="-78"/>
            </a:rPr>
            <a:t>قانون حفظ الطاقة</a:t>
          </a:r>
          <a:r>
            <a:rPr lang="en-US" sz="1600" b="1" dirty="0" smtClean="0">
              <a:solidFill>
                <a:schemeClr val="tx1"/>
              </a:solidFill>
              <a:latin typeface="Simplified Arabic" panose="02020603050405020304" pitchFamily="18" charset="-78"/>
              <a:cs typeface="Simplified Arabic" panose="02020603050405020304" pitchFamily="18" charset="-78"/>
            </a:rPr>
            <a:t> </a:t>
          </a:r>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1527536B-00AB-4B0B-8DB2-B47DD1F6B91B}" type="parTrans" cxnId="{27FDD786-6825-4DDF-92B5-7DCBD9FB8192}">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AC65C732-A38B-4784-8AEC-5D3166B4EB46}" type="sibTrans" cxnId="{27FDD786-6825-4DDF-92B5-7DCBD9FB8192}">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F2B69121-B7D0-43CC-958A-AB7D4503671B}">
      <dgm:prSet phldrT="[Text]" custT="1"/>
      <dgm:spPr/>
      <dgm:t>
        <a:bodyPr/>
        <a:lstStyle/>
        <a:p>
          <a:r>
            <a:rPr lang="en-US" sz="1600" b="1" dirty="0" smtClean="0">
              <a:solidFill>
                <a:schemeClr val="tx1"/>
              </a:solidFill>
              <a:latin typeface="Simplified Arabic" panose="02020603050405020304" pitchFamily="18" charset="-78"/>
              <a:cs typeface="Simplified Arabic" panose="02020603050405020304" pitchFamily="18" charset="-78"/>
            </a:rPr>
            <a:t>٢٠١٦</a:t>
          </a:r>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21E9F2C1-00B8-4239-B40D-C330262EE0DA}" type="parTrans" cxnId="{AD70C95F-F3C5-4C71-BF97-05AD625D801E}">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EC17A170-A26D-4C84-BD6B-0B82AFEC287B}" type="sibTrans" cxnId="{AD70C95F-F3C5-4C71-BF97-05AD625D801E}">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166EC9D8-C74A-47DA-9F00-B05B724C7058}">
      <dgm:prSet phldrT="[Text]" custT="1"/>
      <dgm:spPr/>
      <dgm:t>
        <a:bodyPr/>
        <a:lstStyle/>
        <a:p>
          <a:pPr algn="r" rtl="1"/>
          <a:r>
            <a:rPr lang="ar-LB" sz="1600" b="1" u="none" dirty="0" smtClean="0">
              <a:solidFill>
                <a:schemeClr val="tx1"/>
              </a:solidFill>
              <a:latin typeface="Simplified Arabic" panose="02020603050405020304" pitchFamily="18" charset="-78"/>
              <a:cs typeface="Simplified Arabic" panose="02020603050405020304" pitchFamily="18" charset="-78"/>
            </a:rPr>
            <a:t>قانون حفظ الطاقة والطاقات المتجددة </a:t>
          </a:r>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70ABC5B5-0F51-4BAF-8794-7F5A975E2E73}" type="parTrans" cxnId="{B95C453A-F35D-49B6-BAA3-40D1C7B6E19E}">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100BAA43-836A-45A1-A385-FC2A802D7EE8}" type="sibTrans" cxnId="{B95C453A-F35D-49B6-BAA3-40D1C7B6E19E}">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30628CA8-2D2F-4EC1-AB75-83A1DCC45113}">
      <dgm:prSet phldrT="[Text]" custT="1"/>
      <dgm:spPr/>
      <dgm:t>
        <a:bodyPr/>
        <a:lstStyle/>
        <a:p>
          <a:r>
            <a:rPr lang="en-US" sz="1600" b="1" dirty="0" smtClean="0">
              <a:solidFill>
                <a:schemeClr val="tx1"/>
              </a:solidFill>
              <a:latin typeface="Simplified Arabic" panose="02020603050405020304" pitchFamily="18" charset="-78"/>
              <a:cs typeface="Simplified Arabic" panose="02020603050405020304" pitchFamily="18" charset="-78"/>
            </a:rPr>
            <a:t>٢٠١٩</a:t>
          </a:r>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BD421601-847F-4034-81C2-448F27E92084}" type="parTrans" cxnId="{60FE31A2-2C6E-4423-8B11-51AE0F5EAAF3}">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04BA5A98-78B3-48E7-B6D4-1DFC1B25BCFD}" type="sibTrans" cxnId="{60FE31A2-2C6E-4423-8B11-51AE0F5EAAF3}">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F10A2284-1CB2-46BB-90A3-E37CF0F7942B}">
      <dgm:prSet phldrT="[Text]" custT="1"/>
      <dgm:spPr/>
      <dgm:t>
        <a:bodyPr/>
        <a:lstStyle/>
        <a:p>
          <a:pPr algn="r" rtl="1"/>
          <a:r>
            <a:rPr lang="ar-SA" sz="1600" b="1" dirty="0" smtClean="0">
              <a:solidFill>
                <a:schemeClr val="tx1"/>
              </a:solidFill>
            </a:rPr>
            <a:t>مشروع "قانون انتاج الطاقة المتجددة الموزعة“</a:t>
          </a:r>
          <a:r>
            <a:rPr lang="en-US" sz="1600" b="1" dirty="0" smtClean="0">
              <a:solidFill>
                <a:schemeClr val="tx1"/>
              </a:solidFill>
            </a:rPr>
            <a:t> EBRD, EDL, MEW , LCEC </a:t>
          </a:r>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D7A4B70E-CCD1-45A4-81CE-8829BCF23C0A}" type="parTrans" cxnId="{859E3855-A25F-4A85-B66D-57B671080158}">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4F5FC791-F28F-4386-B048-4BB7C5D76449}" type="sibTrans" cxnId="{859E3855-A25F-4A85-B66D-57B671080158}">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AE53F5AF-58CA-4179-9890-221DD2F5F985}">
      <dgm:prSet phldrT="[Text]" custT="1"/>
      <dgm:spPr/>
      <dgm:t>
        <a:bodyPr/>
        <a:lstStyle/>
        <a:p>
          <a:r>
            <a:rPr lang="en-US" sz="1600" b="1" dirty="0" smtClean="0">
              <a:solidFill>
                <a:schemeClr val="tx1"/>
              </a:solidFill>
              <a:latin typeface="Simplified Arabic" panose="02020603050405020304" pitchFamily="18" charset="-78"/>
              <a:cs typeface="Simplified Arabic" panose="02020603050405020304" pitchFamily="18" charset="-78"/>
            </a:rPr>
            <a:t>٢٠٢٢</a:t>
          </a:r>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10D1D699-5C75-4E79-AA97-160658B7492B}" type="parTrans" cxnId="{47E7A55A-B292-4C72-AA86-0B01992524DB}">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9F44B809-B906-45F7-B922-8B2368636A00}" type="sibTrans" cxnId="{47E7A55A-B292-4C72-AA86-0B01992524DB}">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B8ECED51-5453-4D24-A679-658A115ECD7A}">
      <dgm:prSet phldrT="[Text]" custT="1"/>
      <dgm:spPr/>
      <dgm:t>
        <a:bodyPr/>
        <a:lstStyle/>
        <a:p>
          <a:pPr algn="r" rtl="1"/>
          <a:r>
            <a:rPr lang="ar-LB" sz="1600" b="1" dirty="0" smtClean="0">
              <a:solidFill>
                <a:schemeClr val="tx1"/>
              </a:solidFill>
              <a:latin typeface="Simplified Arabic" panose="02020603050405020304" pitchFamily="18" charset="-78"/>
              <a:cs typeface="Simplified Arabic" panose="02020603050405020304" pitchFamily="18" charset="-78"/>
            </a:rPr>
            <a:t>أرسل إلى الأمانة العامة لمجلس الوزراء في كانون الثاني ٢٠٢٢ كما ورد من مؤسسة كهرباء لبنان</a:t>
          </a:r>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84B0A0F8-4011-47C2-B423-1D677C892E20}" type="parTrans" cxnId="{FECF5504-6796-4811-848B-84C249DED444}">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B3CA1A32-46F4-4B0F-B1BA-B6A66C860312}" type="sibTrans" cxnId="{FECF5504-6796-4811-848B-84C249DED444}">
      <dgm:prSet/>
      <dgm:spPr/>
      <dgm:t>
        <a:bodyPr/>
        <a:lstStyle/>
        <a:p>
          <a:endParaRPr lang="en-US" sz="1600" b="1">
            <a:solidFill>
              <a:schemeClr val="tx1"/>
            </a:solidFill>
            <a:latin typeface="Simplified Arabic" panose="02020603050405020304" pitchFamily="18" charset="-78"/>
            <a:cs typeface="Simplified Arabic" panose="02020603050405020304" pitchFamily="18" charset="-78"/>
          </a:endParaRPr>
        </a:p>
      </dgm:t>
    </dgm:pt>
    <dgm:pt modelId="{5410C1D5-14F1-42C1-B537-8723DA04E924}">
      <dgm:prSet phldrT="[Text]" custT="1"/>
      <dgm:spPr/>
      <dgm:t>
        <a:bodyPr/>
        <a:lstStyle/>
        <a:p>
          <a:pPr algn="r" rtl="1"/>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1E41EFB8-6680-494C-B43C-72546C46A183}" type="parTrans" cxnId="{E74541C3-B0ED-4D53-8E08-3E37341A9764}">
      <dgm:prSet/>
      <dgm:spPr/>
      <dgm:t>
        <a:bodyPr/>
        <a:lstStyle/>
        <a:p>
          <a:endParaRPr lang="en-US"/>
        </a:p>
      </dgm:t>
    </dgm:pt>
    <dgm:pt modelId="{EB92DEC2-F7E6-4C05-88FD-BA24D0945A17}" type="sibTrans" cxnId="{E74541C3-B0ED-4D53-8E08-3E37341A9764}">
      <dgm:prSet/>
      <dgm:spPr/>
      <dgm:t>
        <a:bodyPr/>
        <a:lstStyle/>
        <a:p>
          <a:endParaRPr lang="en-US"/>
        </a:p>
      </dgm:t>
    </dgm:pt>
    <dgm:pt modelId="{6032F168-0E5C-4295-90BC-DC64EC980E9F}">
      <dgm:prSet phldrT="[Text]" custT="1"/>
      <dgm:spPr/>
      <dgm:t>
        <a:bodyPr/>
        <a:lstStyle/>
        <a:p>
          <a:pPr algn="r" rtl="1"/>
          <a:r>
            <a:rPr lang="ar-LB" sz="1600" b="1" dirty="0" smtClean="0">
              <a:solidFill>
                <a:schemeClr val="tx1"/>
              </a:solidFill>
              <a:latin typeface="Simplified Arabic" panose="02020603050405020304" pitchFamily="18" charset="-78"/>
              <a:cs typeface="Simplified Arabic" panose="02020603050405020304" pitchFamily="18" charset="-78"/>
            </a:rPr>
            <a:t>ورود تعليقات وملاحظات من وزارات مختلفة</a:t>
          </a:r>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7B00AE66-A662-4A87-AF1E-6393B258556C}" type="parTrans" cxnId="{C33675A7-9E75-4324-B40C-89287669062B}">
      <dgm:prSet/>
      <dgm:spPr/>
      <dgm:t>
        <a:bodyPr/>
        <a:lstStyle/>
        <a:p>
          <a:endParaRPr lang="en-US"/>
        </a:p>
      </dgm:t>
    </dgm:pt>
    <dgm:pt modelId="{EA24D754-3386-46A1-9986-94DE4439CDF8}" type="sibTrans" cxnId="{C33675A7-9E75-4324-B40C-89287669062B}">
      <dgm:prSet/>
      <dgm:spPr/>
      <dgm:t>
        <a:bodyPr/>
        <a:lstStyle/>
        <a:p>
          <a:endParaRPr lang="en-US"/>
        </a:p>
      </dgm:t>
    </dgm:pt>
    <dgm:pt modelId="{90F0EAFF-B2A1-4DDA-8EE4-01BD1E52EC7F}">
      <dgm:prSet phldrT="[Text]" custT="1"/>
      <dgm:spPr/>
      <dgm:t>
        <a:bodyPr/>
        <a:lstStyle/>
        <a:p>
          <a:pPr algn="r" rtl="1"/>
          <a:r>
            <a:rPr lang="ar-LB" sz="1600" b="1" dirty="0" smtClean="0">
              <a:solidFill>
                <a:schemeClr val="tx1"/>
              </a:solidFill>
              <a:latin typeface="Simplified Arabic" panose="02020603050405020304" pitchFamily="18" charset="-78"/>
              <a:cs typeface="Simplified Arabic" panose="02020603050405020304" pitchFamily="18" charset="-78"/>
            </a:rPr>
            <a:t>أرسلت النسخة المعدلة إلى الأمانة العامة لمجلس الوزراء في ٢ اذار ٢٠٢٢</a:t>
          </a:r>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31081686-FD1B-440C-B0BF-629781B52019}" type="parTrans" cxnId="{649A1DE8-FC0A-4E42-B376-FC8AD5BF56DC}">
      <dgm:prSet/>
      <dgm:spPr/>
      <dgm:t>
        <a:bodyPr/>
        <a:lstStyle/>
        <a:p>
          <a:endParaRPr lang="en-US"/>
        </a:p>
      </dgm:t>
    </dgm:pt>
    <dgm:pt modelId="{5992EAA1-A94B-4E2E-8F4E-9ED801AF0D5B}" type="sibTrans" cxnId="{649A1DE8-FC0A-4E42-B376-FC8AD5BF56DC}">
      <dgm:prSet/>
      <dgm:spPr/>
      <dgm:t>
        <a:bodyPr/>
        <a:lstStyle/>
        <a:p>
          <a:endParaRPr lang="en-US"/>
        </a:p>
      </dgm:t>
    </dgm:pt>
    <dgm:pt modelId="{732462D7-354E-4AD2-AFBC-0E8E8B5D0A51}">
      <dgm:prSet phldrT="[Text]" custT="1"/>
      <dgm:spPr/>
      <dgm:t>
        <a:bodyPr/>
        <a:lstStyle/>
        <a:p>
          <a:pPr algn="r" rtl="1"/>
          <a:r>
            <a:rPr lang="ar-LB" sz="1600" b="1" dirty="0" smtClean="0">
              <a:solidFill>
                <a:schemeClr val="tx1"/>
              </a:solidFill>
              <a:latin typeface="Simplified Arabic" panose="02020603050405020304" pitchFamily="18" charset="-78"/>
              <a:cs typeface="Simplified Arabic" panose="02020603050405020304" pitchFamily="18" charset="-78"/>
            </a:rPr>
            <a:t>أرسلت النسخة المعدلة الثانية</a:t>
          </a:r>
          <a:r>
            <a:rPr lang="en-US" sz="1600" b="1" dirty="0" smtClean="0">
              <a:solidFill>
                <a:schemeClr val="tx1"/>
              </a:solidFill>
              <a:latin typeface="Simplified Arabic" panose="02020603050405020304" pitchFamily="18" charset="-78"/>
              <a:cs typeface="Simplified Arabic" panose="02020603050405020304" pitchFamily="18" charset="-78"/>
            </a:rPr>
            <a:t> </a:t>
          </a:r>
          <a:r>
            <a:rPr lang="ar-LB" sz="1600" b="1" dirty="0" smtClean="0">
              <a:solidFill>
                <a:schemeClr val="tx1"/>
              </a:solidFill>
              <a:latin typeface="Simplified Arabic" panose="02020603050405020304" pitchFamily="18" charset="-78"/>
              <a:cs typeface="Simplified Arabic" panose="02020603050405020304" pitchFamily="18" charset="-78"/>
            </a:rPr>
            <a:t>إلى الأمانة العامة لمجلس الوزراء في </a:t>
          </a:r>
          <a:r>
            <a:rPr lang="en-US" sz="1600" b="1" dirty="0" smtClean="0">
              <a:solidFill>
                <a:schemeClr val="tx1"/>
              </a:solidFill>
              <a:latin typeface="Simplified Arabic" panose="02020603050405020304" pitchFamily="18" charset="-78"/>
              <a:cs typeface="Simplified Arabic" panose="02020603050405020304" pitchFamily="18" charset="-78"/>
            </a:rPr>
            <a:t> ١٤</a:t>
          </a:r>
          <a:r>
            <a:rPr lang="ar-LB" sz="1600" b="1" dirty="0" smtClean="0">
              <a:solidFill>
                <a:schemeClr val="tx1"/>
              </a:solidFill>
              <a:latin typeface="Simplified Arabic" panose="02020603050405020304" pitchFamily="18" charset="-78"/>
              <a:cs typeface="Simplified Arabic" panose="02020603050405020304" pitchFamily="18" charset="-78"/>
            </a:rPr>
            <a:t>اذار ٢٠٢٢</a:t>
          </a:r>
          <a:endParaRPr lang="en-US" sz="1600" b="1" dirty="0">
            <a:solidFill>
              <a:schemeClr val="tx1"/>
            </a:solidFill>
            <a:latin typeface="Simplified Arabic" panose="02020603050405020304" pitchFamily="18" charset="-78"/>
            <a:cs typeface="Simplified Arabic" panose="02020603050405020304" pitchFamily="18" charset="-78"/>
          </a:endParaRPr>
        </a:p>
      </dgm:t>
    </dgm:pt>
    <dgm:pt modelId="{F1A84ED5-4ED6-484D-91F1-58D77E6A07AB}" type="parTrans" cxnId="{9202F6F1-F4EB-45C9-9499-67549CAAF038}">
      <dgm:prSet/>
      <dgm:spPr/>
      <dgm:t>
        <a:bodyPr/>
        <a:lstStyle/>
        <a:p>
          <a:endParaRPr lang="en-US"/>
        </a:p>
      </dgm:t>
    </dgm:pt>
    <dgm:pt modelId="{4BFA6FBE-03D9-4748-8794-5F7DEB5E4E41}" type="sibTrans" cxnId="{9202F6F1-F4EB-45C9-9499-67549CAAF038}">
      <dgm:prSet/>
      <dgm:spPr/>
      <dgm:t>
        <a:bodyPr/>
        <a:lstStyle/>
        <a:p>
          <a:endParaRPr lang="en-US"/>
        </a:p>
      </dgm:t>
    </dgm:pt>
    <dgm:pt modelId="{DB964872-FFB8-402C-BF3C-07CCE2B76BD3}" type="pres">
      <dgm:prSet presAssocID="{69471E64-A947-4F4F-8580-7EFF54C0EF64}" presName="linearFlow" presStyleCnt="0">
        <dgm:presLayoutVars>
          <dgm:dir/>
          <dgm:animLvl val="lvl"/>
          <dgm:resizeHandles val="exact"/>
        </dgm:presLayoutVars>
      </dgm:prSet>
      <dgm:spPr/>
      <dgm:t>
        <a:bodyPr/>
        <a:lstStyle/>
        <a:p>
          <a:endParaRPr lang="en-US"/>
        </a:p>
      </dgm:t>
    </dgm:pt>
    <dgm:pt modelId="{F30CB61E-5638-4EA9-8044-A6EB1275710A}" type="pres">
      <dgm:prSet presAssocID="{D0E47EDE-F757-4650-8164-6BD89A4237E6}" presName="composite" presStyleCnt="0"/>
      <dgm:spPr/>
    </dgm:pt>
    <dgm:pt modelId="{D192A998-8A8C-461E-950A-2FE12A9418D4}" type="pres">
      <dgm:prSet presAssocID="{D0E47EDE-F757-4650-8164-6BD89A4237E6}" presName="parentText" presStyleLbl="alignNode1" presStyleIdx="0" presStyleCnt="4">
        <dgm:presLayoutVars>
          <dgm:chMax val="1"/>
          <dgm:bulletEnabled val="1"/>
        </dgm:presLayoutVars>
      </dgm:prSet>
      <dgm:spPr/>
      <dgm:t>
        <a:bodyPr/>
        <a:lstStyle/>
        <a:p>
          <a:endParaRPr lang="en-US"/>
        </a:p>
      </dgm:t>
    </dgm:pt>
    <dgm:pt modelId="{14BD5461-FF69-489E-92C1-BEDA61EFC00E}" type="pres">
      <dgm:prSet presAssocID="{D0E47EDE-F757-4650-8164-6BD89A4237E6}" presName="descendantText" presStyleLbl="alignAcc1" presStyleIdx="0" presStyleCnt="4">
        <dgm:presLayoutVars>
          <dgm:bulletEnabled val="1"/>
        </dgm:presLayoutVars>
      </dgm:prSet>
      <dgm:spPr/>
      <dgm:t>
        <a:bodyPr/>
        <a:lstStyle/>
        <a:p>
          <a:endParaRPr lang="en-US"/>
        </a:p>
      </dgm:t>
    </dgm:pt>
    <dgm:pt modelId="{AD309E84-7B00-4EEA-A183-C968CE7BABA1}" type="pres">
      <dgm:prSet presAssocID="{BF3607BC-72AD-479D-AD30-977E505DDE0E}" presName="sp" presStyleCnt="0"/>
      <dgm:spPr/>
    </dgm:pt>
    <dgm:pt modelId="{8C9BDE8D-5D40-4866-BA54-A3C56B17DE96}" type="pres">
      <dgm:prSet presAssocID="{F2B69121-B7D0-43CC-958A-AB7D4503671B}" presName="composite" presStyleCnt="0"/>
      <dgm:spPr/>
    </dgm:pt>
    <dgm:pt modelId="{B51AB641-091F-400D-B6E2-E418549DE5D6}" type="pres">
      <dgm:prSet presAssocID="{F2B69121-B7D0-43CC-958A-AB7D4503671B}" presName="parentText" presStyleLbl="alignNode1" presStyleIdx="1" presStyleCnt="4">
        <dgm:presLayoutVars>
          <dgm:chMax val="1"/>
          <dgm:bulletEnabled val="1"/>
        </dgm:presLayoutVars>
      </dgm:prSet>
      <dgm:spPr/>
      <dgm:t>
        <a:bodyPr/>
        <a:lstStyle/>
        <a:p>
          <a:endParaRPr lang="en-US"/>
        </a:p>
      </dgm:t>
    </dgm:pt>
    <dgm:pt modelId="{04D7FD5F-3203-425E-AED3-88BFBE62D3FC}" type="pres">
      <dgm:prSet presAssocID="{F2B69121-B7D0-43CC-958A-AB7D4503671B}" presName="descendantText" presStyleLbl="alignAcc1" presStyleIdx="1" presStyleCnt="4">
        <dgm:presLayoutVars>
          <dgm:bulletEnabled val="1"/>
        </dgm:presLayoutVars>
      </dgm:prSet>
      <dgm:spPr/>
      <dgm:t>
        <a:bodyPr/>
        <a:lstStyle/>
        <a:p>
          <a:endParaRPr lang="en-US"/>
        </a:p>
      </dgm:t>
    </dgm:pt>
    <dgm:pt modelId="{D7462BAA-57D8-4F5F-8356-D67D6A0B7039}" type="pres">
      <dgm:prSet presAssocID="{EC17A170-A26D-4C84-BD6B-0B82AFEC287B}" presName="sp" presStyleCnt="0"/>
      <dgm:spPr/>
    </dgm:pt>
    <dgm:pt modelId="{0E839564-7AB1-4DA0-BBD0-7C4DCB436E7B}" type="pres">
      <dgm:prSet presAssocID="{30628CA8-2D2F-4EC1-AB75-83A1DCC45113}" presName="composite" presStyleCnt="0"/>
      <dgm:spPr/>
    </dgm:pt>
    <dgm:pt modelId="{2E7EB3A5-EF61-4685-87A3-EEF313A3C346}" type="pres">
      <dgm:prSet presAssocID="{30628CA8-2D2F-4EC1-AB75-83A1DCC45113}" presName="parentText" presStyleLbl="alignNode1" presStyleIdx="2" presStyleCnt="4">
        <dgm:presLayoutVars>
          <dgm:chMax val="1"/>
          <dgm:bulletEnabled val="1"/>
        </dgm:presLayoutVars>
      </dgm:prSet>
      <dgm:spPr/>
      <dgm:t>
        <a:bodyPr/>
        <a:lstStyle/>
        <a:p>
          <a:endParaRPr lang="en-US"/>
        </a:p>
      </dgm:t>
    </dgm:pt>
    <dgm:pt modelId="{B667E1B4-5237-4B20-BA50-1F55E6C043C4}" type="pres">
      <dgm:prSet presAssocID="{30628CA8-2D2F-4EC1-AB75-83A1DCC45113}" presName="descendantText" presStyleLbl="alignAcc1" presStyleIdx="2" presStyleCnt="4" custScaleY="121424">
        <dgm:presLayoutVars>
          <dgm:bulletEnabled val="1"/>
        </dgm:presLayoutVars>
      </dgm:prSet>
      <dgm:spPr/>
      <dgm:t>
        <a:bodyPr/>
        <a:lstStyle/>
        <a:p>
          <a:endParaRPr lang="en-US"/>
        </a:p>
      </dgm:t>
    </dgm:pt>
    <dgm:pt modelId="{A97B010F-7F1F-4592-B1A4-7BC3783A037B}" type="pres">
      <dgm:prSet presAssocID="{04BA5A98-78B3-48E7-B6D4-1DFC1B25BCFD}" presName="sp" presStyleCnt="0"/>
      <dgm:spPr/>
    </dgm:pt>
    <dgm:pt modelId="{7958C8AD-7729-4A6B-A7FB-0B4AE963FA3E}" type="pres">
      <dgm:prSet presAssocID="{AE53F5AF-58CA-4179-9890-221DD2F5F985}" presName="composite" presStyleCnt="0"/>
      <dgm:spPr/>
    </dgm:pt>
    <dgm:pt modelId="{F2B06018-F968-4B7B-A8DF-F37841273F0A}" type="pres">
      <dgm:prSet presAssocID="{AE53F5AF-58CA-4179-9890-221DD2F5F985}" presName="parentText" presStyleLbl="alignNode1" presStyleIdx="3" presStyleCnt="4">
        <dgm:presLayoutVars>
          <dgm:chMax val="1"/>
          <dgm:bulletEnabled val="1"/>
        </dgm:presLayoutVars>
      </dgm:prSet>
      <dgm:spPr/>
      <dgm:t>
        <a:bodyPr/>
        <a:lstStyle/>
        <a:p>
          <a:endParaRPr lang="en-US"/>
        </a:p>
      </dgm:t>
    </dgm:pt>
    <dgm:pt modelId="{3DCCC821-DA21-415D-A485-4023628FED88}" type="pres">
      <dgm:prSet presAssocID="{AE53F5AF-58CA-4179-9890-221DD2F5F985}" presName="descendantText" presStyleLbl="alignAcc1" presStyleIdx="3" presStyleCnt="4" custScaleY="222811" custLinFactNeighborY="27294">
        <dgm:presLayoutVars>
          <dgm:bulletEnabled val="1"/>
        </dgm:presLayoutVars>
      </dgm:prSet>
      <dgm:spPr/>
      <dgm:t>
        <a:bodyPr/>
        <a:lstStyle/>
        <a:p>
          <a:endParaRPr lang="en-US"/>
        </a:p>
      </dgm:t>
    </dgm:pt>
  </dgm:ptLst>
  <dgm:cxnLst>
    <dgm:cxn modelId="{649A1DE8-FC0A-4E42-B376-FC8AD5BF56DC}" srcId="{AE53F5AF-58CA-4179-9890-221DD2F5F985}" destId="{90F0EAFF-B2A1-4DDA-8EE4-01BD1E52EC7F}" srcOrd="2" destOrd="0" parTransId="{31081686-FD1B-440C-B0BF-629781B52019}" sibTransId="{5992EAA1-A94B-4E2E-8F4E-9ED801AF0D5B}"/>
    <dgm:cxn modelId="{5C918676-DA4B-4D86-BF76-EDA1819CC079}" type="presOf" srcId="{F2B69121-B7D0-43CC-958A-AB7D4503671B}" destId="{B51AB641-091F-400D-B6E2-E418549DE5D6}" srcOrd="0" destOrd="0" presId="urn:microsoft.com/office/officeart/2005/8/layout/chevron2"/>
    <dgm:cxn modelId="{60FE31A2-2C6E-4423-8B11-51AE0F5EAAF3}" srcId="{69471E64-A947-4F4F-8580-7EFF54C0EF64}" destId="{30628CA8-2D2F-4EC1-AB75-83A1DCC45113}" srcOrd="2" destOrd="0" parTransId="{BD421601-847F-4034-81C2-448F27E92084}" sibTransId="{04BA5A98-78B3-48E7-B6D4-1DFC1B25BCFD}"/>
    <dgm:cxn modelId="{AD70C95F-F3C5-4C71-BF97-05AD625D801E}" srcId="{69471E64-A947-4F4F-8580-7EFF54C0EF64}" destId="{F2B69121-B7D0-43CC-958A-AB7D4503671B}" srcOrd="1" destOrd="0" parTransId="{21E9F2C1-00B8-4239-B40D-C330262EE0DA}" sibTransId="{EC17A170-A26D-4C84-BD6B-0B82AFEC287B}"/>
    <dgm:cxn modelId="{A4069B92-C55F-485F-B6C6-C29CE09F551A}" type="presOf" srcId="{5410C1D5-14F1-42C1-B537-8723DA04E924}" destId="{3DCCC821-DA21-415D-A485-4023628FED88}" srcOrd="0" destOrd="4" presId="urn:microsoft.com/office/officeart/2005/8/layout/chevron2"/>
    <dgm:cxn modelId="{CBCC1D13-4586-4131-A3E3-C8DD9F5FE2FC}" srcId="{69471E64-A947-4F4F-8580-7EFF54C0EF64}" destId="{D0E47EDE-F757-4650-8164-6BD89A4237E6}" srcOrd="0" destOrd="0" parTransId="{BC465756-E4A2-445F-A59B-04056AF1F242}" sibTransId="{BF3607BC-72AD-479D-AD30-977E505DDE0E}"/>
    <dgm:cxn modelId="{55F4E891-79D0-49F5-B3F6-CF63C223DC97}" type="presOf" srcId="{732462D7-354E-4AD2-AFBC-0E8E8B5D0A51}" destId="{3DCCC821-DA21-415D-A485-4023628FED88}" srcOrd="0" destOrd="3" presId="urn:microsoft.com/office/officeart/2005/8/layout/chevron2"/>
    <dgm:cxn modelId="{66579D5D-49F2-40BA-943E-372F1A2C6DDE}" type="presOf" srcId="{AE53F5AF-58CA-4179-9890-221DD2F5F985}" destId="{F2B06018-F968-4B7B-A8DF-F37841273F0A}" srcOrd="0" destOrd="0" presId="urn:microsoft.com/office/officeart/2005/8/layout/chevron2"/>
    <dgm:cxn modelId="{859E3855-A25F-4A85-B66D-57B671080158}" srcId="{30628CA8-2D2F-4EC1-AB75-83A1DCC45113}" destId="{F10A2284-1CB2-46BB-90A3-E37CF0F7942B}" srcOrd="0" destOrd="0" parTransId="{D7A4B70E-CCD1-45A4-81CE-8829BCF23C0A}" sibTransId="{4F5FC791-F28F-4386-B048-4BB7C5D76449}"/>
    <dgm:cxn modelId="{E4AE8B32-1EC9-4325-B25F-291AFEF5F66B}" type="presOf" srcId="{B8ECED51-5453-4D24-A679-658A115ECD7A}" destId="{3DCCC821-DA21-415D-A485-4023628FED88}" srcOrd="0" destOrd="0" presId="urn:microsoft.com/office/officeart/2005/8/layout/chevron2"/>
    <dgm:cxn modelId="{B95C453A-F35D-49B6-BAA3-40D1C7B6E19E}" srcId="{F2B69121-B7D0-43CC-958A-AB7D4503671B}" destId="{166EC9D8-C74A-47DA-9F00-B05B724C7058}" srcOrd="0" destOrd="0" parTransId="{70ABC5B5-0F51-4BAF-8794-7F5A975E2E73}" sibTransId="{100BAA43-836A-45A1-A385-FC2A802D7EE8}"/>
    <dgm:cxn modelId="{27FDD786-6825-4DDF-92B5-7DCBD9FB8192}" srcId="{D0E47EDE-F757-4650-8164-6BD89A4237E6}" destId="{6D4C9CE5-9D5A-447B-B95D-B13C92E2CCA9}" srcOrd="0" destOrd="0" parTransId="{1527536B-00AB-4B0B-8DB2-B47DD1F6B91B}" sibTransId="{AC65C732-A38B-4784-8AEC-5D3166B4EB46}"/>
    <dgm:cxn modelId="{BF8E8D58-6925-4529-A0BD-2D62B99FB68B}" type="presOf" srcId="{6D4C9CE5-9D5A-447B-B95D-B13C92E2CCA9}" destId="{14BD5461-FF69-489E-92C1-BEDA61EFC00E}" srcOrd="0" destOrd="0" presId="urn:microsoft.com/office/officeart/2005/8/layout/chevron2"/>
    <dgm:cxn modelId="{981064A2-D616-4E63-B99B-3061840576A7}" type="presOf" srcId="{30628CA8-2D2F-4EC1-AB75-83A1DCC45113}" destId="{2E7EB3A5-EF61-4685-87A3-EEF313A3C346}" srcOrd="0" destOrd="0" presId="urn:microsoft.com/office/officeart/2005/8/layout/chevron2"/>
    <dgm:cxn modelId="{9202F6F1-F4EB-45C9-9499-67549CAAF038}" srcId="{AE53F5AF-58CA-4179-9890-221DD2F5F985}" destId="{732462D7-354E-4AD2-AFBC-0E8E8B5D0A51}" srcOrd="3" destOrd="0" parTransId="{F1A84ED5-4ED6-484D-91F1-58D77E6A07AB}" sibTransId="{4BFA6FBE-03D9-4748-8794-5F7DEB5E4E41}"/>
    <dgm:cxn modelId="{E74541C3-B0ED-4D53-8E08-3E37341A9764}" srcId="{AE53F5AF-58CA-4179-9890-221DD2F5F985}" destId="{5410C1D5-14F1-42C1-B537-8723DA04E924}" srcOrd="4" destOrd="0" parTransId="{1E41EFB8-6680-494C-B43C-72546C46A183}" sibTransId="{EB92DEC2-F7E6-4C05-88FD-BA24D0945A17}"/>
    <dgm:cxn modelId="{831E61C2-5CE7-4EFE-96CA-1FBEBFDE269F}" type="presOf" srcId="{166EC9D8-C74A-47DA-9F00-B05B724C7058}" destId="{04D7FD5F-3203-425E-AED3-88BFBE62D3FC}" srcOrd="0" destOrd="0" presId="urn:microsoft.com/office/officeart/2005/8/layout/chevron2"/>
    <dgm:cxn modelId="{FECF5504-6796-4811-848B-84C249DED444}" srcId="{AE53F5AF-58CA-4179-9890-221DD2F5F985}" destId="{B8ECED51-5453-4D24-A679-658A115ECD7A}" srcOrd="0" destOrd="0" parTransId="{84B0A0F8-4011-47C2-B423-1D677C892E20}" sibTransId="{B3CA1A32-46F4-4B0F-B1BA-B6A66C860312}"/>
    <dgm:cxn modelId="{C33675A7-9E75-4324-B40C-89287669062B}" srcId="{AE53F5AF-58CA-4179-9890-221DD2F5F985}" destId="{6032F168-0E5C-4295-90BC-DC64EC980E9F}" srcOrd="1" destOrd="0" parTransId="{7B00AE66-A662-4A87-AF1E-6393B258556C}" sibTransId="{EA24D754-3386-46A1-9986-94DE4439CDF8}"/>
    <dgm:cxn modelId="{FE9EC6C0-54D4-450F-AB37-5524AFC8C16C}" type="presOf" srcId="{F10A2284-1CB2-46BB-90A3-E37CF0F7942B}" destId="{B667E1B4-5237-4B20-BA50-1F55E6C043C4}" srcOrd="0" destOrd="0" presId="urn:microsoft.com/office/officeart/2005/8/layout/chevron2"/>
    <dgm:cxn modelId="{0E2D30F5-3159-4B9A-8FF0-5F3EAED92799}" type="presOf" srcId="{90F0EAFF-B2A1-4DDA-8EE4-01BD1E52EC7F}" destId="{3DCCC821-DA21-415D-A485-4023628FED88}" srcOrd="0" destOrd="2" presId="urn:microsoft.com/office/officeart/2005/8/layout/chevron2"/>
    <dgm:cxn modelId="{225B4187-8049-4322-B32A-1195147313B2}" type="presOf" srcId="{6032F168-0E5C-4295-90BC-DC64EC980E9F}" destId="{3DCCC821-DA21-415D-A485-4023628FED88}" srcOrd="0" destOrd="1" presId="urn:microsoft.com/office/officeart/2005/8/layout/chevron2"/>
    <dgm:cxn modelId="{FD10D02A-F39C-4299-9743-687A7EC5A0EE}" type="presOf" srcId="{D0E47EDE-F757-4650-8164-6BD89A4237E6}" destId="{D192A998-8A8C-461E-950A-2FE12A9418D4}" srcOrd="0" destOrd="0" presId="urn:microsoft.com/office/officeart/2005/8/layout/chevron2"/>
    <dgm:cxn modelId="{533000DE-344E-495C-A10D-31AAC83906DA}" type="presOf" srcId="{69471E64-A947-4F4F-8580-7EFF54C0EF64}" destId="{DB964872-FFB8-402C-BF3C-07CCE2B76BD3}" srcOrd="0" destOrd="0" presId="urn:microsoft.com/office/officeart/2005/8/layout/chevron2"/>
    <dgm:cxn modelId="{47E7A55A-B292-4C72-AA86-0B01992524DB}" srcId="{69471E64-A947-4F4F-8580-7EFF54C0EF64}" destId="{AE53F5AF-58CA-4179-9890-221DD2F5F985}" srcOrd="3" destOrd="0" parTransId="{10D1D699-5C75-4E79-AA97-160658B7492B}" sibTransId="{9F44B809-B906-45F7-B922-8B2368636A00}"/>
    <dgm:cxn modelId="{317BFEDF-372E-4609-A698-4A0569BFCB61}" type="presParOf" srcId="{DB964872-FFB8-402C-BF3C-07CCE2B76BD3}" destId="{F30CB61E-5638-4EA9-8044-A6EB1275710A}" srcOrd="0" destOrd="0" presId="urn:microsoft.com/office/officeart/2005/8/layout/chevron2"/>
    <dgm:cxn modelId="{85307A0B-3ADD-4455-975F-FB13292EE084}" type="presParOf" srcId="{F30CB61E-5638-4EA9-8044-A6EB1275710A}" destId="{D192A998-8A8C-461E-950A-2FE12A9418D4}" srcOrd="0" destOrd="0" presId="urn:microsoft.com/office/officeart/2005/8/layout/chevron2"/>
    <dgm:cxn modelId="{BBCFA3CC-256F-4810-BEC2-DB92630F08AB}" type="presParOf" srcId="{F30CB61E-5638-4EA9-8044-A6EB1275710A}" destId="{14BD5461-FF69-489E-92C1-BEDA61EFC00E}" srcOrd="1" destOrd="0" presId="urn:microsoft.com/office/officeart/2005/8/layout/chevron2"/>
    <dgm:cxn modelId="{F9B2BB3B-FAA9-4DEB-A077-D6BC05BB2C7B}" type="presParOf" srcId="{DB964872-FFB8-402C-BF3C-07CCE2B76BD3}" destId="{AD309E84-7B00-4EEA-A183-C968CE7BABA1}" srcOrd="1" destOrd="0" presId="urn:microsoft.com/office/officeart/2005/8/layout/chevron2"/>
    <dgm:cxn modelId="{1B0A37F9-E81E-4B40-AF9F-EA1902BB1673}" type="presParOf" srcId="{DB964872-FFB8-402C-BF3C-07CCE2B76BD3}" destId="{8C9BDE8D-5D40-4866-BA54-A3C56B17DE96}" srcOrd="2" destOrd="0" presId="urn:microsoft.com/office/officeart/2005/8/layout/chevron2"/>
    <dgm:cxn modelId="{A4E3EC5C-726F-4971-A94D-0F462BA19BD4}" type="presParOf" srcId="{8C9BDE8D-5D40-4866-BA54-A3C56B17DE96}" destId="{B51AB641-091F-400D-B6E2-E418549DE5D6}" srcOrd="0" destOrd="0" presId="urn:microsoft.com/office/officeart/2005/8/layout/chevron2"/>
    <dgm:cxn modelId="{E09F0F9B-5248-48B9-8DCE-F9FE4FF17C43}" type="presParOf" srcId="{8C9BDE8D-5D40-4866-BA54-A3C56B17DE96}" destId="{04D7FD5F-3203-425E-AED3-88BFBE62D3FC}" srcOrd="1" destOrd="0" presId="urn:microsoft.com/office/officeart/2005/8/layout/chevron2"/>
    <dgm:cxn modelId="{43D1422A-2B87-4DC1-87E6-9CE2E38D2728}" type="presParOf" srcId="{DB964872-FFB8-402C-BF3C-07CCE2B76BD3}" destId="{D7462BAA-57D8-4F5F-8356-D67D6A0B7039}" srcOrd="3" destOrd="0" presId="urn:microsoft.com/office/officeart/2005/8/layout/chevron2"/>
    <dgm:cxn modelId="{3CC5BCDC-F0B8-4C7B-813A-A2A2E8A0E3AF}" type="presParOf" srcId="{DB964872-FFB8-402C-BF3C-07CCE2B76BD3}" destId="{0E839564-7AB1-4DA0-BBD0-7C4DCB436E7B}" srcOrd="4" destOrd="0" presId="urn:microsoft.com/office/officeart/2005/8/layout/chevron2"/>
    <dgm:cxn modelId="{86A6BC3C-4E96-480A-AA7D-29B51EEF4206}" type="presParOf" srcId="{0E839564-7AB1-4DA0-BBD0-7C4DCB436E7B}" destId="{2E7EB3A5-EF61-4685-87A3-EEF313A3C346}" srcOrd="0" destOrd="0" presId="urn:microsoft.com/office/officeart/2005/8/layout/chevron2"/>
    <dgm:cxn modelId="{D802E09A-AB3E-4289-B1A5-B123C4FCE104}" type="presParOf" srcId="{0E839564-7AB1-4DA0-BBD0-7C4DCB436E7B}" destId="{B667E1B4-5237-4B20-BA50-1F55E6C043C4}" srcOrd="1" destOrd="0" presId="urn:microsoft.com/office/officeart/2005/8/layout/chevron2"/>
    <dgm:cxn modelId="{3AEE57D6-5B1A-43FE-AB5B-E5F8943CFFD0}" type="presParOf" srcId="{DB964872-FFB8-402C-BF3C-07CCE2B76BD3}" destId="{A97B010F-7F1F-4592-B1A4-7BC3783A037B}" srcOrd="5" destOrd="0" presId="urn:microsoft.com/office/officeart/2005/8/layout/chevron2"/>
    <dgm:cxn modelId="{B8B85BDC-DE11-499A-80C6-D0C90056EAFC}" type="presParOf" srcId="{DB964872-FFB8-402C-BF3C-07CCE2B76BD3}" destId="{7958C8AD-7729-4A6B-A7FB-0B4AE963FA3E}" srcOrd="6" destOrd="0" presId="urn:microsoft.com/office/officeart/2005/8/layout/chevron2"/>
    <dgm:cxn modelId="{BC952B90-6A4B-4A6F-AE7D-C10D98BED571}" type="presParOf" srcId="{7958C8AD-7729-4A6B-A7FB-0B4AE963FA3E}" destId="{F2B06018-F968-4B7B-A8DF-F37841273F0A}" srcOrd="0" destOrd="0" presId="urn:microsoft.com/office/officeart/2005/8/layout/chevron2"/>
    <dgm:cxn modelId="{EBEC2D03-ABD7-4B5C-B6E6-1D16A37AEEC7}" type="presParOf" srcId="{7958C8AD-7729-4A6B-A7FB-0B4AE963FA3E}" destId="{3DCCC821-DA21-415D-A485-4023628FED8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92A998-8A8C-461E-950A-2FE12A9418D4}">
      <dsp:nvSpPr>
        <dsp:cNvPr id="0" name=""/>
        <dsp:cNvSpPr/>
      </dsp:nvSpPr>
      <dsp:spPr>
        <a:xfrm rot="5400000">
          <a:off x="-187779" y="242173"/>
          <a:ext cx="1251862" cy="876303"/>
        </a:xfrm>
        <a:prstGeom prst="chevron">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latin typeface="Simplified Arabic" panose="02020603050405020304" pitchFamily="18" charset="-78"/>
              <a:cs typeface="Simplified Arabic" panose="02020603050405020304" pitchFamily="18" charset="-78"/>
            </a:rPr>
            <a:t>٢٠١١</a:t>
          </a:r>
          <a:endParaRPr lang="en-US" sz="1600" b="1" kern="1200" dirty="0">
            <a:solidFill>
              <a:schemeClr val="tx1"/>
            </a:solidFill>
            <a:latin typeface="Simplified Arabic" panose="02020603050405020304" pitchFamily="18" charset="-78"/>
            <a:cs typeface="Simplified Arabic" panose="02020603050405020304" pitchFamily="18" charset="-78"/>
          </a:endParaRPr>
        </a:p>
      </dsp:txBody>
      <dsp:txXfrm rot="-5400000">
        <a:off x="1" y="492546"/>
        <a:ext cx="876303" cy="375559"/>
      </dsp:txXfrm>
    </dsp:sp>
    <dsp:sp modelId="{14BD5461-FF69-489E-92C1-BEDA61EFC00E}">
      <dsp:nvSpPr>
        <dsp:cNvPr id="0" name=""/>
        <dsp:cNvSpPr/>
      </dsp:nvSpPr>
      <dsp:spPr>
        <a:xfrm rot="5400000">
          <a:off x="4288971" y="-3358273"/>
          <a:ext cx="813710" cy="7639046"/>
        </a:xfrm>
        <a:prstGeom prst="round2SameRect">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LB" sz="1600" b="1" kern="1200" dirty="0" smtClean="0">
              <a:solidFill>
                <a:schemeClr val="tx1"/>
              </a:solidFill>
              <a:latin typeface="Simplified Arabic" panose="02020603050405020304" pitchFamily="18" charset="-78"/>
              <a:cs typeface="Simplified Arabic" panose="02020603050405020304" pitchFamily="18" charset="-78"/>
            </a:rPr>
            <a:t>المسودة الأولى</a:t>
          </a:r>
          <a:r>
            <a:rPr lang="en-US" sz="1600" b="1" kern="1200" dirty="0" smtClean="0">
              <a:solidFill>
                <a:schemeClr val="tx1"/>
              </a:solidFill>
              <a:latin typeface="Simplified Arabic" panose="02020603050405020304" pitchFamily="18" charset="-78"/>
              <a:cs typeface="Simplified Arabic" panose="02020603050405020304" pitchFamily="18" charset="-78"/>
            </a:rPr>
            <a:t> </a:t>
          </a:r>
          <a:r>
            <a:rPr lang="ar-LB" sz="1600" b="1" kern="1200" dirty="0" smtClean="0">
              <a:solidFill>
                <a:schemeClr val="tx1"/>
              </a:solidFill>
              <a:latin typeface="Simplified Arabic" panose="02020603050405020304" pitchFamily="18" charset="-78"/>
              <a:cs typeface="Simplified Arabic" panose="02020603050405020304" pitchFamily="18" charset="-78"/>
            </a:rPr>
            <a:t>من</a:t>
          </a:r>
          <a:r>
            <a:rPr lang="en-US" sz="1600" b="1" kern="1200" dirty="0" smtClean="0">
              <a:solidFill>
                <a:schemeClr val="tx1"/>
              </a:solidFill>
              <a:latin typeface="Simplified Arabic" panose="02020603050405020304" pitchFamily="18" charset="-78"/>
              <a:cs typeface="Simplified Arabic" panose="02020603050405020304" pitchFamily="18" charset="-78"/>
            </a:rPr>
            <a:t> </a:t>
          </a:r>
          <a:r>
            <a:rPr lang="ar-LB" sz="1600" b="1" kern="1200" dirty="0" smtClean="0">
              <a:solidFill>
                <a:schemeClr val="tx1"/>
              </a:solidFill>
              <a:latin typeface="Simplified Arabic" panose="02020603050405020304" pitchFamily="18" charset="-78"/>
              <a:cs typeface="Simplified Arabic" panose="02020603050405020304" pitchFamily="18" charset="-78"/>
            </a:rPr>
            <a:t>قانون حفظ الطاقة</a:t>
          </a:r>
          <a:r>
            <a:rPr lang="en-US" sz="1600" b="1" kern="1200" dirty="0" smtClean="0">
              <a:solidFill>
                <a:schemeClr val="tx1"/>
              </a:solidFill>
              <a:latin typeface="Simplified Arabic" panose="02020603050405020304" pitchFamily="18" charset="-78"/>
              <a:cs typeface="Simplified Arabic" panose="02020603050405020304" pitchFamily="18" charset="-78"/>
            </a:rPr>
            <a:t> </a:t>
          </a:r>
          <a:endParaRPr lang="en-US" sz="1600" b="1" kern="1200" dirty="0">
            <a:solidFill>
              <a:schemeClr val="tx1"/>
            </a:solidFill>
            <a:latin typeface="Simplified Arabic" panose="02020603050405020304" pitchFamily="18" charset="-78"/>
            <a:cs typeface="Simplified Arabic" panose="02020603050405020304" pitchFamily="18" charset="-78"/>
          </a:endParaRPr>
        </a:p>
      </dsp:txBody>
      <dsp:txXfrm rot="-5400000">
        <a:off x="876303" y="94117"/>
        <a:ext cx="7599324" cy="734266"/>
      </dsp:txXfrm>
    </dsp:sp>
    <dsp:sp modelId="{B51AB641-091F-400D-B6E2-E418549DE5D6}">
      <dsp:nvSpPr>
        <dsp:cNvPr id="0" name=""/>
        <dsp:cNvSpPr/>
      </dsp:nvSpPr>
      <dsp:spPr>
        <a:xfrm rot="5400000">
          <a:off x="-187779" y="1369653"/>
          <a:ext cx="1251862" cy="876303"/>
        </a:xfrm>
        <a:prstGeom prst="chevron">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latin typeface="Simplified Arabic" panose="02020603050405020304" pitchFamily="18" charset="-78"/>
              <a:cs typeface="Simplified Arabic" panose="02020603050405020304" pitchFamily="18" charset="-78"/>
            </a:rPr>
            <a:t>٢٠١٦</a:t>
          </a:r>
          <a:endParaRPr lang="en-US" sz="1600" b="1" kern="1200" dirty="0">
            <a:solidFill>
              <a:schemeClr val="tx1"/>
            </a:solidFill>
            <a:latin typeface="Simplified Arabic" panose="02020603050405020304" pitchFamily="18" charset="-78"/>
            <a:cs typeface="Simplified Arabic" panose="02020603050405020304" pitchFamily="18" charset="-78"/>
          </a:endParaRPr>
        </a:p>
      </dsp:txBody>
      <dsp:txXfrm rot="-5400000">
        <a:off x="1" y="1620026"/>
        <a:ext cx="876303" cy="375559"/>
      </dsp:txXfrm>
    </dsp:sp>
    <dsp:sp modelId="{04D7FD5F-3203-425E-AED3-88BFBE62D3FC}">
      <dsp:nvSpPr>
        <dsp:cNvPr id="0" name=""/>
        <dsp:cNvSpPr/>
      </dsp:nvSpPr>
      <dsp:spPr>
        <a:xfrm rot="5400000">
          <a:off x="4288971" y="-2230793"/>
          <a:ext cx="813710" cy="7639046"/>
        </a:xfrm>
        <a:prstGeom prst="round2SameRect">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LB" sz="1600" b="1" u="none" kern="1200" dirty="0" smtClean="0">
              <a:solidFill>
                <a:schemeClr val="tx1"/>
              </a:solidFill>
              <a:latin typeface="Simplified Arabic" panose="02020603050405020304" pitchFamily="18" charset="-78"/>
              <a:cs typeface="Simplified Arabic" panose="02020603050405020304" pitchFamily="18" charset="-78"/>
            </a:rPr>
            <a:t>قانون حفظ الطاقة والطاقات المتجددة </a:t>
          </a:r>
          <a:endParaRPr lang="en-US" sz="1600" b="1" kern="1200" dirty="0">
            <a:solidFill>
              <a:schemeClr val="tx1"/>
            </a:solidFill>
            <a:latin typeface="Simplified Arabic" panose="02020603050405020304" pitchFamily="18" charset="-78"/>
            <a:cs typeface="Simplified Arabic" panose="02020603050405020304" pitchFamily="18" charset="-78"/>
          </a:endParaRPr>
        </a:p>
      </dsp:txBody>
      <dsp:txXfrm rot="-5400000">
        <a:off x="876303" y="1221597"/>
        <a:ext cx="7599324" cy="734266"/>
      </dsp:txXfrm>
    </dsp:sp>
    <dsp:sp modelId="{2E7EB3A5-EF61-4685-87A3-EEF313A3C346}">
      <dsp:nvSpPr>
        <dsp:cNvPr id="0" name=""/>
        <dsp:cNvSpPr/>
      </dsp:nvSpPr>
      <dsp:spPr>
        <a:xfrm rot="5400000">
          <a:off x="-187779" y="2584298"/>
          <a:ext cx="1251862" cy="876303"/>
        </a:xfrm>
        <a:prstGeom prst="chevron">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latin typeface="Simplified Arabic" panose="02020603050405020304" pitchFamily="18" charset="-78"/>
              <a:cs typeface="Simplified Arabic" panose="02020603050405020304" pitchFamily="18" charset="-78"/>
            </a:rPr>
            <a:t>٢٠١٩</a:t>
          </a:r>
          <a:endParaRPr lang="en-US" sz="1600" b="1" kern="1200" dirty="0">
            <a:solidFill>
              <a:schemeClr val="tx1"/>
            </a:solidFill>
            <a:latin typeface="Simplified Arabic" panose="02020603050405020304" pitchFamily="18" charset="-78"/>
            <a:cs typeface="Simplified Arabic" panose="02020603050405020304" pitchFamily="18" charset="-78"/>
          </a:endParaRPr>
        </a:p>
      </dsp:txBody>
      <dsp:txXfrm rot="-5400000">
        <a:off x="1" y="2834671"/>
        <a:ext cx="876303" cy="375559"/>
      </dsp:txXfrm>
    </dsp:sp>
    <dsp:sp modelId="{B667E1B4-5237-4B20-BA50-1F55E6C043C4}">
      <dsp:nvSpPr>
        <dsp:cNvPr id="0" name=""/>
        <dsp:cNvSpPr/>
      </dsp:nvSpPr>
      <dsp:spPr>
        <a:xfrm rot="5400000">
          <a:off x="4201806" y="-1016148"/>
          <a:ext cx="988040" cy="7639046"/>
        </a:xfrm>
        <a:prstGeom prst="round2SameRect">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SA" sz="1600" b="1" kern="1200" dirty="0" smtClean="0">
              <a:solidFill>
                <a:schemeClr val="tx1"/>
              </a:solidFill>
            </a:rPr>
            <a:t>مشروع "قانون انتاج الطاقة المتجددة الموزعة“</a:t>
          </a:r>
          <a:r>
            <a:rPr lang="en-US" sz="1600" b="1" kern="1200" dirty="0" smtClean="0">
              <a:solidFill>
                <a:schemeClr val="tx1"/>
              </a:solidFill>
            </a:rPr>
            <a:t> EBRD, EDL, MEW , LCEC </a:t>
          </a:r>
          <a:endParaRPr lang="en-US" sz="1600" b="1" kern="1200" dirty="0">
            <a:solidFill>
              <a:schemeClr val="tx1"/>
            </a:solidFill>
            <a:latin typeface="Simplified Arabic" panose="02020603050405020304" pitchFamily="18" charset="-78"/>
            <a:cs typeface="Simplified Arabic" panose="02020603050405020304" pitchFamily="18" charset="-78"/>
          </a:endParaRPr>
        </a:p>
      </dsp:txBody>
      <dsp:txXfrm rot="-5400000">
        <a:off x="876303" y="2357587"/>
        <a:ext cx="7590814" cy="891576"/>
      </dsp:txXfrm>
    </dsp:sp>
    <dsp:sp modelId="{F2B06018-F968-4B7B-A8DF-F37841273F0A}">
      <dsp:nvSpPr>
        <dsp:cNvPr id="0" name=""/>
        <dsp:cNvSpPr/>
      </dsp:nvSpPr>
      <dsp:spPr>
        <a:xfrm rot="5400000">
          <a:off x="-187779" y="4211442"/>
          <a:ext cx="1251862" cy="876303"/>
        </a:xfrm>
        <a:prstGeom prst="chevron">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latin typeface="Simplified Arabic" panose="02020603050405020304" pitchFamily="18" charset="-78"/>
              <a:cs typeface="Simplified Arabic" panose="02020603050405020304" pitchFamily="18" charset="-78"/>
            </a:rPr>
            <a:t>٢٠٢٢</a:t>
          </a:r>
          <a:endParaRPr lang="en-US" sz="1600" b="1" kern="1200" dirty="0">
            <a:solidFill>
              <a:schemeClr val="tx1"/>
            </a:solidFill>
            <a:latin typeface="Simplified Arabic" panose="02020603050405020304" pitchFamily="18" charset="-78"/>
            <a:cs typeface="Simplified Arabic" panose="02020603050405020304" pitchFamily="18" charset="-78"/>
          </a:endParaRPr>
        </a:p>
      </dsp:txBody>
      <dsp:txXfrm rot="-5400000">
        <a:off x="1" y="4461815"/>
        <a:ext cx="876303" cy="375559"/>
      </dsp:txXfrm>
    </dsp:sp>
    <dsp:sp modelId="{3DCCC821-DA21-415D-A485-4023628FED88}">
      <dsp:nvSpPr>
        <dsp:cNvPr id="0" name=""/>
        <dsp:cNvSpPr/>
      </dsp:nvSpPr>
      <dsp:spPr>
        <a:xfrm rot="5400000">
          <a:off x="3789308" y="665389"/>
          <a:ext cx="1813037" cy="7639046"/>
        </a:xfrm>
        <a:prstGeom prst="round2SameRect">
          <a:avLst/>
        </a:prstGeom>
        <a:solidFill>
          <a:schemeClr val="accent3">
            <a:alpha val="90000"/>
            <a:tint val="4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3792" tIns="10160" rIns="10160" bIns="10160" numCol="1" spcCol="1270" anchor="ctr" anchorCtr="0">
          <a:noAutofit/>
        </a:bodyPr>
        <a:lstStyle/>
        <a:p>
          <a:pPr marL="171450" lvl="1" indent="-171450" algn="r" defTabSz="711200" rtl="1">
            <a:lnSpc>
              <a:spcPct val="90000"/>
            </a:lnSpc>
            <a:spcBef>
              <a:spcPct val="0"/>
            </a:spcBef>
            <a:spcAft>
              <a:spcPct val="15000"/>
            </a:spcAft>
            <a:buChar char="••"/>
          </a:pPr>
          <a:r>
            <a:rPr lang="ar-LB" sz="1600" b="1" kern="1200" dirty="0" smtClean="0">
              <a:solidFill>
                <a:schemeClr val="tx1"/>
              </a:solidFill>
              <a:latin typeface="Simplified Arabic" panose="02020603050405020304" pitchFamily="18" charset="-78"/>
              <a:cs typeface="Simplified Arabic" panose="02020603050405020304" pitchFamily="18" charset="-78"/>
            </a:rPr>
            <a:t>أرسل إلى الأمانة العامة لمجلس الوزراء في كانون الثاني ٢٠٢٢ كما ورد من مؤسسة كهرباء لبنان</a:t>
          </a:r>
          <a:endParaRPr lang="en-US" sz="1600" b="1" kern="1200" dirty="0">
            <a:solidFill>
              <a:schemeClr val="tx1"/>
            </a:solidFill>
            <a:latin typeface="Simplified Arabic" panose="02020603050405020304" pitchFamily="18" charset="-78"/>
            <a:cs typeface="Simplified Arabic" panose="02020603050405020304" pitchFamily="18" charset="-78"/>
          </a:endParaRPr>
        </a:p>
        <a:p>
          <a:pPr marL="171450" lvl="1" indent="-171450" algn="r" defTabSz="711200" rtl="1">
            <a:lnSpc>
              <a:spcPct val="90000"/>
            </a:lnSpc>
            <a:spcBef>
              <a:spcPct val="0"/>
            </a:spcBef>
            <a:spcAft>
              <a:spcPct val="15000"/>
            </a:spcAft>
            <a:buChar char="••"/>
          </a:pPr>
          <a:r>
            <a:rPr lang="ar-LB" sz="1600" b="1" kern="1200" dirty="0" smtClean="0">
              <a:solidFill>
                <a:schemeClr val="tx1"/>
              </a:solidFill>
              <a:latin typeface="Simplified Arabic" panose="02020603050405020304" pitchFamily="18" charset="-78"/>
              <a:cs typeface="Simplified Arabic" panose="02020603050405020304" pitchFamily="18" charset="-78"/>
            </a:rPr>
            <a:t>ورود تعليقات وملاحظات من وزارات مختلفة</a:t>
          </a:r>
          <a:endParaRPr lang="en-US" sz="1600" b="1" kern="1200" dirty="0">
            <a:solidFill>
              <a:schemeClr val="tx1"/>
            </a:solidFill>
            <a:latin typeface="Simplified Arabic" panose="02020603050405020304" pitchFamily="18" charset="-78"/>
            <a:cs typeface="Simplified Arabic" panose="02020603050405020304" pitchFamily="18" charset="-78"/>
          </a:endParaRPr>
        </a:p>
        <a:p>
          <a:pPr marL="171450" lvl="1" indent="-171450" algn="r" defTabSz="711200" rtl="1">
            <a:lnSpc>
              <a:spcPct val="90000"/>
            </a:lnSpc>
            <a:spcBef>
              <a:spcPct val="0"/>
            </a:spcBef>
            <a:spcAft>
              <a:spcPct val="15000"/>
            </a:spcAft>
            <a:buChar char="••"/>
          </a:pPr>
          <a:r>
            <a:rPr lang="ar-LB" sz="1600" b="1" kern="1200" dirty="0" smtClean="0">
              <a:solidFill>
                <a:schemeClr val="tx1"/>
              </a:solidFill>
              <a:latin typeface="Simplified Arabic" panose="02020603050405020304" pitchFamily="18" charset="-78"/>
              <a:cs typeface="Simplified Arabic" panose="02020603050405020304" pitchFamily="18" charset="-78"/>
            </a:rPr>
            <a:t>أرسلت النسخة المعدلة إلى الأمانة العامة لمجلس الوزراء في ٢ اذار ٢٠٢٢</a:t>
          </a:r>
          <a:endParaRPr lang="en-US" sz="1600" b="1" kern="1200" dirty="0">
            <a:solidFill>
              <a:schemeClr val="tx1"/>
            </a:solidFill>
            <a:latin typeface="Simplified Arabic" panose="02020603050405020304" pitchFamily="18" charset="-78"/>
            <a:cs typeface="Simplified Arabic" panose="02020603050405020304" pitchFamily="18" charset="-78"/>
          </a:endParaRPr>
        </a:p>
        <a:p>
          <a:pPr marL="171450" lvl="1" indent="-171450" algn="r" defTabSz="711200" rtl="1">
            <a:lnSpc>
              <a:spcPct val="90000"/>
            </a:lnSpc>
            <a:spcBef>
              <a:spcPct val="0"/>
            </a:spcBef>
            <a:spcAft>
              <a:spcPct val="15000"/>
            </a:spcAft>
            <a:buChar char="••"/>
          </a:pPr>
          <a:r>
            <a:rPr lang="ar-LB" sz="1600" b="1" kern="1200" dirty="0" smtClean="0">
              <a:solidFill>
                <a:schemeClr val="tx1"/>
              </a:solidFill>
              <a:latin typeface="Simplified Arabic" panose="02020603050405020304" pitchFamily="18" charset="-78"/>
              <a:cs typeface="Simplified Arabic" panose="02020603050405020304" pitchFamily="18" charset="-78"/>
            </a:rPr>
            <a:t>أرسلت النسخة المعدلة الثانية</a:t>
          </a:r>
          <a:r>
            <a:rPr lang="en-US" sz="1600" b="1" kern="1200" dirty="0" smtClean="0">
              <a:solidFill>
                <a:schemeClr val="tx1"/>
              </a:solidFill>
              <a:latin typeface="Simplified Arabic" panose="02020603050405020304" pitchFamily="18" charset="-78"/>
              <a:cs typeface="Simplified Arabic" panose="02020603050405020304" pitchFamily="18" charset="-78"/>
            </a:rPr>
            <a:t> </a:t>
          </a:r>
          <a:r>
            <a:rPr lang="ar-LB" sz="1600" b="1" kern="1200" dirty="0" smtClean="0">
              <a:solidFill>
                <a:schemeClr val="tx1"/>
              </a:solidFill>
              <a:latin typeface="Simplified Arabic" panose="02020603050405020304" pitchFamily="18" charset="-78"/>
              <a:cs typeface="Simplified Arabic" panose="02020603050405020304" pitchFamily="18" charset="-78"/>
            </a:rPr>
            <a:t>إلى الأمانة العامة لمجلس الوزراء في </a:t>
          </a:r>
          <a:r>
            <a:rPr lang="en-US" sz="1600" b="1" kern="1200" dirty="0" smtClean="0">
              <a:solidFill>
                <a:schemeClr val="tx1"/>
              </a:solidFill>
              <a:latin typeface="Simplified Arabic" panose="02020603050405020304" pitchFamily="18" charset="-78"/>
              <a:cs typeface="Simplified Arabic" panose="02020603050405020304" pitchFamily="18" charset="-78"/>
            </a:rPr>
            <a:t> ١٤</a:t>
          </a:r>
          <a:r>
            <a:rPr lang="ar-LB" sz="1600" b="1" kern="1200" dirty="0" smtClean="0">
              <a:solidFill>
                <a:schemeClr val="tx1"/>
              </a:solidFill>
              <a:latin typeface="Simplified Arabic" panose="02020603050405020304" pitchFamily="18" charset="-78"/>
              <a:cs typeface="Simplified Arabic" panose="02020603050405020304" pitchFamily="18" charset="-78"/>
            </a:rPr>
            <a:t>اذار ٢٠٢٢</a:t>
          </a:r>
          <a:endParaRPr lang="en-US" sz="1600" b="1" kern="1200" dirty="0">
            <a:solidFill>
              <a:schemeClr val="tx1"/>
            </a:solidFill>
            <a:latin typeface="Simplified Arabic" panose="02020603050405020304" pitchFamily="18" charset="-78"/>
            <a:cs typeface="Simplified Arabic" panose="02020603050405020304" pitchFamily="18" charset="-78"/>
          </a:endParaRPr>
        </a:p>
        <a:p>
          <a:pPr marL="171450" lvl="1" indent="-171450" algn="r" defTabSz="711200" rtl="1">
            <a:lnSpc>
              <a:spcPct val="90000"/>
            </a:lnSpc>
            <a:spcBef>
              <a:spcPct val="0"/>
            </a:spcBef>
            <a:spcAft>
              <a:spcPct val="15000"/>
            </a:spcAft>
            <a:buChar char="••"/>
          </a:pPr>
          <a:endParaRPr lang="en-US" sz="1600" b="1" kern="1200" dirty="0">
            <a:solidFill>
              <a:schemeClr val="tx1"/>
            </a:solidFill>
            <a:latin typeface="Simplified Arabic" panose="02020603050405020304" pitchFamily="18" charset="-78"/>
            <a:cs typeface="Simplified Arabic" panose="02020603050405020304" pitchFamily="18" charset="-78"/>
          </a:endParaRPr>
        </a:p>
      </dsp:txBody>
      <dsp:txXfrm rot="-5400000">
        <a:off x="876304" y="3666899"/>
        <a:ext cx="7550541" cy="163602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5265809" y="0"/>
            <a:ext cx="4028440" cy="351737"/>
          </a:xfrm>
          <a:prstGeom prst="rect">
            <a:avLst/>
          </a:prstGeom>
        </p:spPr>
        <p:txBody>
          <a:bodyPr vert="horz" lIns="93177" tIns="46589" rIns="93177" bIns="46589" rtlCol="0"/>
          <a:lstStyle>
            <a:lvl1pPr algn="r">
              <a:defRPr sz="1200"/>
            </a:lvl1pPr>
          </a:lstStyle>
          <a:p>
            <a:fld id="{D6278C9A-A398-4861-B6E9-DB36177F9A19}" type="datetimeFigureOut">
              <a:rPr lang="en-US" smtClean="0"/>
              <a:t>3/17/2022</a:t>
            </a:fld>
            <a:endParaRPr lang="en-US"/>
          </a:p>
        </p:txBody>
      </p:sp>
      <p:sp>
        <p:nvSpPr>
          <p:cNvPr id="4" name="Footer Placeholder 3"/>
          <p:cNvSpPr>
            <a:spLocks noGrp="1"/>
          </p:cNvSpPr>
          <p:nvPr>
            <p:ph type="ftr" sz="quarter" idx="2"/>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5265809" y="6658664"/>
            <a:ext cx="4028440" cy="351736"/>
          </a:xfrm>
          <a:prstGeom prst="rect">
            <a:avLst/>
          </a:prstGeom>
        </p:spPr>
        <p:txBody>
          <a:bodyPr vert="horz" lIns="93177" tIns="46589" rIns="93177" bIns="46589" rtlCol="0" anchor="b"/>
          <a:lstStyle>
            <a:lvl1pPr algn="r">
              <a:defRPr sz="1200"/>
            </a:lvl1pPr>
          </a:lstStyle>
          <a:p>
            <a:fld id="{AFD8C48F-100F-4B64-BBD0-97BC15928166}" type="slidenum">
              <a:rPr lang="en-US" smtClean="0"/>
              <a:t>‹#›</a:t>
            </a:fld>
            <a:endParaRPr lang="en-US"/>
          </a:p>
        </p:txBody>
      </p:sp>
    </p:spTree>
    <p:extLst>
      <p:ext uri="{BB962C8B-B14F-4D97-AF65-F5344CB8AC3E}">
        <p14:creationId xmlns:p14="http://schemas.microsoft.com/office/powerpoint/2010/main" val="24999441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28440" cy="351737"/>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5265809" y="0"/>
            <a:ext cx="4028440" cy="351737"/>
          </a:xfrm>
          <a:prstGeom prst="rect">
            <a:avLst/>
          </a:prstGeom>
        </p:spPr>
        <p:txBody>
          <a:bodyPr vert="horz" lIns="93177" tIns="46589" rIns="93177" bIns="46589" rtlCol="0"/>
          <a:lstStyle>
            <a:lvl1pPr algn="r">
              <a:defRPr sz="1200"/>
            </a:lvl1pPr>
          </a:lstStyle>
          <a:p>
            <a:fld id="{FBCACCC5-3247-4E5C-A330-BD681B4AD7D9}" type="datetimeFigureOut">
              <a:rPr lang="en-US" smtClean="0"/>
              <a:t>3/17/2022</a:t>
            </a:fld>
            <a:endParaRPr lang="en-US"/>
          </a:p>
        </p:txBody>
      </p:sp>
      <p:sp>
        <p:nvSpPr>
          <p:cNvPr id="4" name="Slide Image Placeholder 3"/>
          <p:cNvSpPr>
            <a:spLocks noGrp="1" noRot="1" noChangeAspect="1"/>
          </p:cNvSpPr>
          <p:nvPr>
            <p:ph type="sldImg" idx="2"/>
          </p:nvPr>
        </p:nvSpPr>
        <p:spPr>
          <a:xfrm>
            <a:off x="3071813" y="876300"/>
            <a:ext cx="3152775" cy="2365375"/>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929640" y="3373755"/>
            <a:ext cx="7437120" cy="2760345"/>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664"/>
            <a:ext cx="4028440" cy="351736"/>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5265809" y="6658664"/>
            <a:ext cx="4028440" cy="351736"/>
          </a:xfrm>
          <a:prstGeom prst="rect">
            <a:avLst/>
          </a:prstGeom>
        </p:spPr>
        <p:txBody>
          <a:bodyPr vert="horz" lIns="93177" tIns="46589" rIns="93177" bIns="46589" rtlCol="0" anchor="b"/>
          <a:lstStyle>
            <a:lvl1pPr algn="r">
              <a:defRPr sz="1200"/>
            </a:lvl1pPr>
          </a:lstStyle>
          <a:p>
            <a:fld id="{64A37A2D-6A55-49B7-A628-1CB34592F478}" type="slidenum">
              <a:rPr lang="en-US" smtClean="0"/>
              <a:t>‹#›</a:t>
            </a:fld>
            <a:endParaRPr lang="en-US"/>
          </a:p>
        </p:txBody>
      </p:sp>
    </p:spTree>
    <p:extLst>
      <p:ext uri="{BB962C8B-B14F-4D97-AF65-F5344CB8AC3E}">
        <p14:creationId xmlns:p14="http://schemas.microsoft.com/office/powerpoint/2010/main" val="146755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38169B-5014-4988-B12D-ED604CCDC2B4}" type="slidenum">
              <a:rPr lang="en-US" smtClean="0"/>
              <a:t>1</a:t>
            </a:fld>
            <a:endParaRPr lang="en-US"/>
          </a:p>
        </p:txBody>
      </p:sp>
    </p:spTree>
    <p:extLst>
      <p:ext uri="{BB962C8B-B14F-4D97-AF65-F5344CB8AC3E}">
        <p14:creationId xmlns:p14="http://schemas.microsoft.com/office/powerpoint/2010/main" val="1538842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4A37A2D-6A55-49B7-A628-1CB34592F478}" type="slidenum">
              <a:rPr lang="en-US" smtClean="0"/>
              <a:t>5</a:t>
            </a:fld>
            <a:endParaRPr lang="en-US"/>
          </a:p>
        </p:txBody>
      </p:sp>
    </p:spTree>
    <p:extLst>
      <p:ext uri="{BB962C8B-B14F-4D97-AF65-F5344CB8AC3E}">
        <p14:creationId xmlns:p14="http://schemas.microsoft.com/office/powerpoint/2010/main" val="2360288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chemeClr val="tx1"/>
                </a:solidFill>
                <a:latin typeface="Palatino Linotype" panose="02040502050505030304" pitchFamily="18"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solidFill>
                  <a:schemeClr val="tx1"/>
                </a:solidFill>
                <a:latin typeface="Palatino Linotype" panose="02040502050505030304" pitchFamily="18"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tx1"/>
                </a:solidFill>
                <a:latin typeface="Palatino Linotype" panose="02040502050505030304" pitchFamily="18" charset="0"/>
              </a:defRPr>
            </a:lvl1pPr>
          </a:lstStyle>
          <a:p>
            <a:endParaRPr lang="en-US"/>
          </a:p>
        </p:txBody>
      </p:sp>
      <p:sp>
        <p:nvSpPr>
          <p:cNvPr id="5" name="Footer Placeholder 4"/>
          <p:cNvSpPr>
            <a:spLocks noGrp="1"/>
          </p:cNvSpPr>
          <p:nvPr>
            <p:ph type="ftr" sz="quarter" idx="11"/>
          </p:nvPr>
        </p:nvSpPr>
        <p:spPr/>
        <p:txBody>
          <a:bodyPr/>
          <a:lstStyle>
            <a:lvl1pPr>
              <a:defRPr>
                <a:solidFill>
                  <a:schemeClr val="tx1"/>
                </a:solidFill>
                <a:latin typeface="Palatino Linotype" panose="02040502050505030304" pitchFamily="18" charset="0"/>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solidFill>
                <a:latin typeface="Palatino Linotype" panose="02040502050505030304" pitchFamily="18" charset="0"/>
              </a:defRPr>
            </a:lvl1pPr>
          </a:lstStyle>
          <a:p>
            <a:fld id="{79BDE9A2-FBD0-4082-8BD8-157BA7E0C10A}" type="slidenum">
              <a:rPr lang="en-US" smtClean="0"/>
              <a:pPr/>
              <a:t>‹#›</a:t>
            </a:fld>
            <a:endParaRPr lang="en-US"/>
          </a:p>
        </p:txBody>
      </p:sp>
    </p:spTree>
    <p:extLst>
      <p:ext uri="{BB962C8B-B14F-4D97-AF65-F5344CB8AC3E}">
        <p14:creationId xmlns:p14="http://schemas.microsoft.com/office/powerpoint/2010/main" val="322244808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BDE9A2-FBD0-4082-8BD8-157BA7E0C10A}" type="slidenum">
              <a:rPr lang="en-US" smtClean="0"/>
              <a:t>‹#›</a:t>
            </a:fld>
            <a:endParaRPr lang="en-US"/>
          </a:p>
        </p:txBody>
      </p:sp>
    </p:spTree>
    <p:extLst>
      <p:ext uri="{BB962C8B-B14F-4D97-AF65-F5344CB8AC3E}">
        <p14:creationId xmlns:p14="http://schemas.microsoft.com/office/powerpoint/2010/main" val="362840673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BDE9A2-FBD0-4082-8BD8-157BA7E0C10A}" type="slidenum">
              <a:rPr lang="en-US" smtClean="0"/>
              <a:t>‹#›</a:t>
            </a:fld>
            <a:endParaRPr lang="en-US"/>
          </a:p>
        </p:txBody>
      </p:sp>
    </p:spTree>
    <p:extLst>
      <p:ext uri="{BB962C8B-B14F-4D97-AF65-F5344CB8AC3E}">
        <p14:creationId xmlns:p14="http://schemas.microsoft.com/office/powerpoint/2010/main" val="121545659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748885"/>
          </a:xfrm>
        </p:spPr>
        <p:txBody>
          <a:bodyPr>
            <a:normAutofit/>
          </a:bodyPr>
          <a:lstStyle>
            <a:lvl1pPr algn="r" rtl="1">
              <a:defRPr sz="2800" b="1">
                <a:solidFill>
                  <a:schemeClr val="tx1"/>
                </a:solidFill>
                <a:latin typeface="Arial" panose="020B0604020202020204" pitchFamily="34" charset="0"/>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28650" y="905600"/>
            <a:ext cx="7886700" cy="5085626"/>
          </a:xfrm>
        </p:spPr>
        <p:txBody>
          <a:bodyPr/>
          <a:lstStyle>
            <a:lvl1pPr algn="r" rtl="1">
              <a:defRPr>
                <a:solidFill>
                  <a:schemeClr val="tx1"/>
                </a:solidFill>
                <a:latin typeface="Arial" panose="020B0604020202020204" pitchFamily="34" charset="0"/>
                <a:cs typeface="Arial" panose="020B0604020202020204" pitchFamily="34" charset="0"/>
              </a:defRPr>
            </a:lvl1pPr>
            <a:lvl2pPr algn="r" rtl="1">
              <a:defRPr>
                <a:solidFill>
                  <a:schemeClr val="tx1"/>
                </a:solidFill>
                <a:latin typeface="Arial" panose="020B0604020202020204" pitchFamily="34" charset="0"/>
                <a:cs typeface="Arial" panose="020B0604020202020204" pitchFamily="34" charset="0"/>
              </a:defRPr>
            </a:lvl2pPr>
            <a:lvl3pPr algn="r" rtl="1">
              <a:defRPr>
                <a:solidFill>
                  <a:schemeClr val="tx1"/>
                </a:solidFill>
                <a:latin typeface="Arial" panose="020B0604020202020204" pitchFamily="34" charset="0"/>
                <a:cs typeface="Arial" panose="020B0604020202020204" pitchFamily="34" charset="0"/>
              </a:defRPr>
            </a:lvl3pPr>
            <a:lvl4pPr algn="r" rtl="1">
              <a:defRPr>
                <a:solidFill>
                  <a:schemeClr val="tx1"/>
                </a:solidFill>
                <a:latin typeface="Arial" panose="020B0604020202020204" pitchFamily="34" charset="0"/>
                <a:cs typeface="Arial" panose="020B0604020202020204" pitchFamily="34" charset="0"/>
              </a:defRPr>
            </a:lvl4pPr>
            <a:lvl5pPr algn="r" rtl="1">
              <a:defRPr>
                <a:solidFill>
                  <a:schemeClr val="tx1"/>
                </a:solidFill>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solidFill>
                  <a:schemeClr val="accent1">
                    <a:lumMod val="75000"/>
                  </a:schemeClr>
                </a:solidFill>
              </a:defRPr>
            </a:lvl1pPr>
          </a:lstStyle>
          <a:p>
            <a:endParaRPr lang="en-US"/>
          </a:p>
        </p:txBody>
      </p:sp>
      <p:sp>
        <p:nvSpPr>
          <p:cNvPr id="5" name="Footer Placeholder 4"/>
          <p:cNvSpPr>
            <a:spLocks noGrp="1"/>
          </p:cNvSpPr>
          <p:nvPr>
            <p:ph type="ftr" sz="quarter" idx="11"/>
          </p:nvPr>
        </p:nvSpPr>
        <p:spPr/>
        <p:txBody>
          <a:bodyPr/>
          <a:lstStyle>
            <a:lvl1pPr>
              <a:defRPr>
                <a:solidFill>
                  <a:schemeClr val="tx1"/>
                </a:solidFill>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solidFill>
                <a:latin typeface="Arial" panose="020B0604020202020204" pitchFamily="34" charset="0"/>
                <a:cs typeface="Arial" panose="020B0604020202020204" pitchFamily="34" charset="0"/>
              </a:defRPr>
            </a:lvl1pPr>
          </a:lstStyle>
          <a:p>
            <a:fld id="{79BDE9A2-FBD0-4082-8BD8-157BA7E0C10A}" type="slidenum">
              <a:rPr lang="en-US" smtClean="0"/>
              <a:pPr/>
              <a:t>‹#›</a:t>
            </a:fld>
            <a:endParaRPr lang="en-US"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6365" y="6014716"/>
            <a:ext cx="984569" cy="683270"/>
          </a:xfrm>
          <a:prstGeom prst="rect">
            <a:avLst/>
          </a:prstGeom>
        </p:spPr>
      </p:pic>
    </p:spTree>
    <p:extLst>
      <p:ext uri="{BB962C8B-B14F-4D97-AF65-F5344CB8AC3E}">
        <p14:creationId xmlns:p14="http://schemas.microsoft.com/office/powerpoint/2010/main" val="355079350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BDE9A2-FBD0-4082-8BD8-157BA7E0C10A}" type="slidenum">
              <a:rPr lang="en-US" smtClean="0"/>
              <a:t>‹#›</a:t>
            </a:fld>
            <a:endParaRPr lang="en-US"/>
          </a:p>
        </p:txBody>
      </p:sp>
    </p:spTree>
    <p:extLst>
      <p:ext uri="{BB962C8B-B14F-4D97-AF65-F5344CB8AC3E}">
        <p14:creationId xmlns:p14="http://schemas.microsoft.com/office/powerpoint/2010/main" val="21747941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BDE9A2-FBD0-4082-8BD8-157BA7E0C10A}" type="slidenum">
              <a:rPr lang="en-US" smtClean="0"/>
              <a:t>‹#›</a:t>
            </a:fld>
            <a:endParaRPr lang="en-US"/>
          </a:p>
        </p:txBody>
      </p:sp>
    </p:spTree>
    <p:extLst>
      <p:ext uri="{BB962C8B-B14F-4D97-AF65-F5344CB8AC3E}">
        <p14:creationId xmlns:p14="http://schemas.microsoft.com/office/powerpoint/2010/main" val="417132915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BDE9A2-FBD0-4082-8BD8-157BA7E0C10A}" type="slidenum">
              <a:rPr lang="en-US" smtClean="0"/>
              <a:t>‹#›</a:t>
            </a:fld>
            <a:endParaRPr lang="en-US"/>
          </a:p>
        </p:txBody>
      </p:sp>
    </p:spTree>
    <p:extLst>
      <p:ext uri="{BB962C8B-B14F-4D97-AF65-F5344CB8AC3E}">
        <p14:creationId xmlns:p14="http://schemas.microsoft.com/office/powerpoint/2010/main" val="390821713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75000"/>
                  </a:schemeClr>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lvl1pPr>
              <a:defRPr>
                <a:solidFill>
                  <a:schemeClr val="accent1">
                    <a:lumMod val="75000"/>
                  </a:schemeClr>
                </a:solidFill>
              </a:defRPr>
            </a:lvl1pPr>
          </a:lstStyle>
          <a:p>
            <a:endParaRPr lang="en-US"/>
          </a:p>
        </p:txBody>
      </p:sp>
      <p:sp>
        <p:nvSpPr>
          <p:cNvPr id="4" name="Footer Placeholder 3"/>
          <p:cNvSpPr>
            <a:spLocks noGrp="1"/>
          </p:cNvSpPr>
          <p:nvPr>
            <p:ph type="ftr" sz="quarter" idx="11"/>
          </p:nvPr>
        </p:nvSpPr>
        <p:spPr/>
        <p:txBody>
          <a:bodyPr/>
          <a:lstStyle>
            <a:lvl1pPr>
              <a:defRPr>
                <a:solidFill>
                  <a:schemeClr val="accent1">
                    <a:lumMod val="75000"/>
                  </a:schemeClr>
                </a:solidFill>
              </a:defRPr>
            </a:lvl1pPr>
          </a:lstStyle>
          <a:p>
            <a:endParaRPr lang="en-US"/>
          </a:p>
        </p:txBody>
      </p:sp>
      <p:sp>
        <p:nvSpPr>
          <p:cNvPr id="5" name="Slide Number Placeholder 4"/>
          <p:cNvSpPr>
            <a:spLocks noGrp="1"/>
          </p:cNvSpPr>
          <p:nvPr>
            <p:ph type="sldNum" sz="quarter" idx="12"/>
          </p:nvPr>
        </p:nvSpPr>
        <p:spPr/>
        <p:txBody>
          <a:bodyPr/>
          <a:lstStyle>
            <a:lvl1pPr>
              <a:defRPr>
                <a:solidFill>
                  <a:schemeClr val="accent1">
                    <a:lumMod val="75000"/>
                  </a:schemeClr>
                </a:solidFill>
              </a:defRPr>
            </a:lvl1pPr>
          </a:lstStyle>
          <a:p>
            <a:fld id="{79BDE9A2-FBD0-4082-8BD8-157BA7E0C10A}" type="slidenum">
              <a:rPr lang="en-US" smtClean="0"/>
              <a:pPr/>
              <a:t>‹#›</a:t>
            </a:fld>
            <a:endParaRPr lang="en-US"/>
          </a:p>
        </p:txBody>
      </p:sp>
    </p:spTree>
    <p:extLst>
      <p:ext uri="{BB962C8B-B14F-4D97-AF65-F5344CB8AC3E}">
        <p14:creationId xmlns:p14="http://schemas.microsoft.com/office/powerpoint/2010/main" val="89181774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BDE9A2-FBD0-4082-8BD8-157BA7E0C10A}" type="slidenum">
              <a:rPr lang="en-US" smtClean="0"/>
              <a:t>‹#›</a:t>
            </a:fld>
            <a:endParaRPr lang="en-US"/>
          </a:p>
        </p:txBody>
      </p:sp>
    </p:spTree>
    <p:extLst>
      <p:ext uri="{BB962C8B-B14F-4D97-AF65-F5344CB8AC3E}">
        <p14:creationId xmlns:p14="http://schemas.microsoft.com/office/powerpoint/2010/main" val="345613006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BDE9A2-FBD0-4082-8BD8-157BA7E0C10A}" type="slidenum">
              <a:rPr lang="en-US" smtClean="0"/>
              <a:t>‹#›</a:t>
            </a:fld>
            <a:endParaRPr lang="en-US"/>
          </a:p>
        </p:txBody>
      </p:sp>
    </p:spTree>
    <p:extLst>
      <p:ext uri="{BB962C8B-B14F-4D97-AF65-F5344CB8AC3E}">
        <p14:creationId xmlns:p14="http://schemas.microsoft.com/office/powerpoint/2010/main" val="308713645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BDE9A2-FBD0-4082-8BD8-157BA7E0C10A}" type="slidenum">
              <a:rPr lang="en-US" smtClean="0"/>
              <a:t>‹#›</a:t>
            </a:fld>
            <a:endParaRPr lang="en-US"/>
          </a:p>
        </p:txBody>
      </p:sp>
    </p:spTree>
    <p:extLst>
      <p:ext uri="{BB962C8B-B14F-4D97-AF65-F5344CB8AC3E}">
        <p14:creationId xmlns:p14="http://schemas.microsoft.com/office/powerpoint/2010/main" val="414835991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BDE9A2-FBD0-4082-8BD8-157BA7E0C10A}" type="slidenum">
              <a:rPr lang="en-US" smtClean="0"/>
              <a:t>‹#›</a:t>
            </a:fld>
            <a:endParaRPr lang="en-US"/>
          </a:p>
        </p:txBody>
      </p:sp>
    </p:spTree>
    <p:extLst>
      <p:ext uri="{BB962C8B-B14F-4D97-AF65-F5344CB8AC3E}">
        <p14:creationId xmlns:p14="http://schemas.microsoft.com/office/powerpoint/2010/main" val="30368193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7992" y="2641553"/>
            <a:ext cx="8816008" cy="1951962"/>
          </a:xfrm>
          <a:ln>
            <a:noFill/>
          </a:ln>
        </p:spPr>
        <p:txBody>
          <a:bodyPr>
            <a:noAutofit/>
          </a:bodyPr>
          <a:lstStyle/>
          <a:p>
            <a:r>
              <a:rPr lang="en-US" sz="4000" dirty="0">
                <a:latin typeface="Arial" panose="020B0604020202020204" pitchFamily="34" charset="0"/>
                <a:cs typeface="Arial" panose="020B0604020202020204" pitchFamily="34" charset="0"/>
              </a:rPr>
              <a:t>“The Decentralized Renewable Energy Law of Lebanon: What to Expect from its Adoption</a:t>
            </a:r>
            <a:r>
              <a:rPr lang="en-US" sz="4000" dirty="0" smtClean="0">
                <a:latin typeface="Arial" panose="020B0604020202020204" pitchFamily="34" charset="0"/>
                <a:cs typeface="Arial" panose="020B0604020202020204" pitchFamily="34" charset="0"/>
              </a:rPr>
              <a:t>”</a:t>
            </a:r>
            <a:br>
              <a:rPr lang="en-US" sz="4000" dirty="0" smtClean="0">
                <a:latin typeface="Arial" panose="020B0604020202020204" pitchFamily="34" charset="0"/>
                <a:cs typeface="Arial" panose="020B0604020202020204" pitchFamily="34" charset="0"/>
              </a:rPr>
            </a:br>
            <a:r>
              <a:rPr lang="en-US" sz="4000" dirty="0" smtClean="0">
                <a:latin typeface="Arial" panose="020B0604020202020204" pitchFamily="34" charset="0"/>
                <a:cs typeface="Arial" panose="020B0604020202020204" pitchFamily="34" charset="0"/>
              </a:rPr>
              <a:t/>
            </a:r>
            <a:br>
              <a:rPr lang="en-US" sz="4000" dirty="0" smtClean="0">
                <a:latin typeface="Arial" panose="020B0604020202020204" pitchFamily="34" charset="0"/>
                <a:cs typeface="Arial" panose="020B0604020202020204" pitchFamily="34" charset="0"/>
              </a:rPr>
            </a:br>
            <a:r>
              <a:rPr lang="ar-SA" sz="4000" b="1" dirty="0"/>
              <a:t>مشروع "قانون انتاج الطاقة المتجددة الموزعة</a:t>
            </a:r>
            <a:r>
              <a:rPr lang="ar-SA" sz="4000" b="1" dirty="0" smtClean="0"/>
              <a:t>"</a:t>
            </a:r>
            <a:endParaRPr lang="en-US" sz="4000" dirty="0">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162652" y="4923539"/>
            <a:ext cx="7146688" cy="1585049"/>
          </a:xfrm>
        </p:spPr>
        <p:txBody>
          <a:bodyPr wrap="square">
            <a:spAutoFit/>
          </a:bodyPr>
          <a:lstStyle/>
          <a:p>
            <a:r>
              <a:rPr lang="en-US" sz="2000" dirty="0">
                <a:latin typeface="Arial" panose="020B0604020202020204" pitchFamily="34" charset="0"/>
                <a:cs typeface="Arial" panose="020B0604020202020204" pitchFamily="34" charset="0"/>
              </a:rPr>
              <a:t>The First Post-</a:t>
            </a:r>
            <a:r>
              <a:rPr lang="en-US" sz="2000" dirty="0" err="1">
                <a:latin typeface="Arial" panose="020B0604020202020204" pitchFamily="34" charset="0"/>
                <a:cs typeface="Arial" panose="020B0604020202020204" pitchFamily="34" charset="0"/>
              </a:rPr>
              <a:t>Covid</a:t>
            </a:r>
            <a:r>
              <a:rPr lang="en-US" sz="2000" dirty="0">
                <a:latin typeface="Arial" panose="020B0604020202020204" pitchFamily="34" charset="0"/>
                <a:cs typeface="Arial" panose="020B0604020202020204" pitchFamily="34" charset="0"/>
              </a:rPr>
              <a:t> Annual Meeting </a:t>
            </a:r>
          </a:p>
          <a:p>
            <a:r>
              <a:rPr lang="en-US" sz="2000" dirty="0">
                <a:latin typeface="Arial" panose="020B0604020202020204" pitchFamily="34" charset="0"/>
                <a:cs typeface="Arial" panose="020B0604020202020204" pitchFamily="34" charset="0"/>
              </a:rPr>
              <a:t>of the Lebanon Committee of the World Energy Council</a:t>
            </a:r>
          </a:p>
          <a:p>
            <a:r>
              <a:rPr lang="en-US" sz="2000" dirty="0">
                <a:latin typeface="Arial" panose="020B0604020202020204" pitchFamily="34" charset="0"/>
                <a:cs typeface="Arial" panose="020B0604020202020204" pitchFamily="34" charset="0"/>
              </a:rPr>
              <a:t>By Dr. Sorina Mortada</a:t>
            </a:r>
          </a:p>
          <a:p>
            <a:r>
              <a:rPr lang="en-US" sz="2000" dirty="0" smtClean="0">
                <a:latin typeface="Arial" panose="020B0604020202020204" pitchFamily="34" charset="0"/>
                <a:cs typeface="Arial" panose="020B0604020202020204" pitchFamily="34" charset="0"/>
              </a:rPr>
              <a:t>March </a:t>
            </a:r>
            <a:r>
              <a:rPr lang="en-US" sz="2000" dirty="0">
                <a:latin typeface="Arial" panose="020B0604020202020204" pitchFamily="34" charset="0"/>
                <a:cs typeface="Arial" panose="020B0604020202020204" pitchFamily="34" charset="0"/>
              </a:rPr>
              <a:t>17, 2022</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6218" y="230141"/>
            <a:ext cx="1707429" cy="118491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0381" y="0"/>
            <a:ext cx="1496239" cy="1490485"/>
          </a:xfrm>
          <a:prstGeom prst="rect">
            <a:avLst/>
          </a:prstGeom>
        </p:spPr>
      </p:pic>
    </p:spTree>
    <p:extLst>
      <p:ext uri="{BB962C8B-B14F-4D97-AF65-F5344CB8AC3E}">
        <p14:creationId xmlns:p14="http://schemas.microsoft.com/office/powerpoint/2010/main" val="15801210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نظام التعداد الصافي</a:t>
            </a:r>
            <a:endParaRPr lang="en-US" dirty="0"/>
          </a:p>
        </p:txBody>
      </p:sp>
      <p:sp>
        <p:nvSpPr>
          <p:cNvPr id="3" name="Content Placeholder 2"/>
          <p:cNvSpPr>
            <a:spLocks noGrp="1"/>
          </p:cNvSpPr>
          <p:nvPr>
            <p:ph idx="1"/>
          </p:nvPr>
        </p:nvSpPr>
        <p:spPr/>
        <p:txBody>
          <a:bodyPr/>
          <a:lstStyle/>
          <a:p>
            <a:pPr algn="just"/>
            <a:r>
              <a:rPr lang="ar-SA" dirty="0"/>
              <a:t>تسدد المؤسسة لمنتجي الطاقة وفق أنظمة التعداد الصافي في نهاية السنة المالية ثمن صافي كمية الطاقة الكهربائية المصدرة </a:t>
            </a:r>
            <a:r>
              <a:rPr lang="ar-SA" dirty="0" smtClean="0"/>
              <a:t>وذلك </a:t>
            </a:r>
            <a:r>
              <a:rPr lang="ar-SA" dirty="0"/>
              <a:t>وفقاً </a:t>
            </a:r>
            <a:r>
              <a:rPr lang="ar-SA" u="sng" dirty="0"/>
              <a:t>لسقوف التعرفة المحددة من قبلها ضمن السقف المحدد من قبل الهيئة</a:t>
            </a:r>
            <a:r>
              <a:rPr lang="ar-SA" u="sng" dirty="0" smtClean="0"/>
              <a:t>.</a:t>
            </a:r>
            <a:endParaRPr lang="en-US" u="sng" dirty="0" smtClean="0"/>
          </a:p>
          <a:p>
            <a:pPr algn="just"/>
            <a:endParaRPr lang="en-US" dirty="0"/>
          </a:p>
          <a:p>
            <a:pPr algn="just"/>
            <a:r>
              <a:rPr lang="ar-SA" dirty="0" smtClean="0"/>
              <a:t>تستوفي </a:t>
            </a:r>
            <a:r>
              <a:rPr lang="ar-SA" dirty="0"/>
              <a:t>المؤسسة </a:t>
            </a:r>
            <a:r>
              <a:rPr lang="ar-SA" dirty="0" smtClean="0"/>
              <a:t>رسوم </a:t>
            </a:r>
            <a:r>
              <a:rPr lang="ar-SA" dirty="0"/>
              <a:t>عبور للطاقة بناءً على اتفاقية عبور مع مشتركي نظام التعداد </a:t>
            </a:r>
            <a:r>
              <a:rPr lang="ar-SA" dirty="0" smtClean="0"/>
              <a:t>الصافي، </a:t>
            </a:r>
            <a:r>
              <a:rPr lang="ar-SA" dirty="0"/>
              <a:t>على أن تُحتسب الرسوم من خلال منهجية تحدد مسبقاً من قبل الهيئة </a:t>
            </a:r>
            <a:r>
              <a:rPr lang="en-US" dirty="0" smtClean="0"/>
              <a:t>.</a:t>
            </a:r>
            <a:endParaRPr lang="en-US" dirty="0"/>
          </a:p>
          <a:p>
            <a:pPr algn="just"/>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10</a:t>
            </a:fld>
            <a:endParaRPr lang="en-US" dirty="0"/>
          </a:p>
        </p:txBody>
      </p:sp>
    </p:spTree>
    <p:extLst>
      <p:ext uri="{BB962C8B-B14F-4D97-AF65-F5344CB8AC3E}">
        <p14:creationId xmlns:p14="http://schemas.microsoft.com/office/powerpoint/2010/main" val="27871457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اتفاقيات شراء الطاقة</a:t>
            </a:r>
            <a:endParaRPr lang="en-US" dirty="0"/>
          </a:p>
        </p:txBody>
      </p:sp>
      <p:sp>
        <p:nvSpPr>
          <p:cNvPr id="3" name="Content Placeholder 2"/>
          <p:cNvSpPr>
            <a:spLocks noGrp="1"/>
          </p:cNvSpPr>
          <p:nvPr>
            <p:ph idx="1"/>
          </p:nvPr>
        </p:nvSpPr>
        <p:spPr>
          <a:xfrm>
            <a:off x="628650" y="748885"/>
            <a:ext cx="7886700" cy="5360894"/>
          </a:xfrm>
        </p:spPr>
        <p:txBody>
          <a:bodyPr>
            <a:normAutofit lnSpcReduction="10000"/>
          </a:bodyPr>
          <a:lstStyle/>
          <a:p>
            <a:pPr algn="just"/>
            <a:r>
              <a:rPr lang="ar-SA" dirty="0"/>
              <a:t>تضع الهيئة الإجراءات والمبادئ اللازمة لتمكين تبادل الطاقة بين الأقران خارج الموقع ويمكن بيع وشراء الطاقة الكهربائية المتجددة في جميع أنحاء الأراضي اللبنانية</a:t>
            </a:r>
            <a:r>
              <a:rPr lang="ar-SA" b="1" dirty="0"/>
              <a:t> </a:t>
            </a:r>
            <a:r>
              <a:rPr lang="ar-SA" dirty="0"/>
              <a:t>وفقا لما يلي:</a:t>
            </a:r>
            <a:endParaRPr lang="en-US" dirty="0"/>
          </a:p>
          <a:p>
            <a:pPr lvl="1" algn="just"/>
            <a:r>
              <a:rPr lang="ar-SA" dirty="0"/>
              <a:t>(1) إتفاقيات شراء الطاقة في الموقع</a:t>
            </a:r>
            <a:endParaRPr lang="en-US" dirty="0"/>
          </a:p>
          <a:p>
            <a:pPr lvl="1" algn="just"/>
            <a:r>
              <a:rPr lang="ar-SA" dirty="0"/>
              <a:t>(2) إتفاقيات شراء الطاقة خارج الموقع.</a:t>
            </a:r>
            <a:endParaRPr lang="en-US" dirty="0"/>
          </a:p>
          <a:p>
            <a:pPr algn="just"/>
            <a:r>
              <a:rPr lang="ar-SA" dirty="0" smtClean="0"/>
              <a:t>تعقد </a:t>
            </a:r>
            <a:r>
              <a:rPr lang="ar-SA" dirty="0"/>
              <a:t>المؤسسة اتفاقيات شراء الطاقة في الموقع بين المستهلك ومنتج الطاقة المتجددة مباشرةً من دون المرور بالشبكة العامة وذلك بعد الاستحصال على موافقة مؤسسة كهرباء لبنان</a:t>
            </a:r>
            <a:r>
              <a:rPr lang="ar-SA" b="1" dirty="0"/>
              <a:t> </a:t>
            </a:r>
            <a:r>
              <a:rPr lang="ar-LB" dirty="0"/>
              <a:t>أو من يقوم مقامها </a:t>
            </a:r>
            <a:r>
              <a:rPr lang="ar-SA" dirty="0"/>
              <a:t>، كما يتوجب أن يكون عقار المستهلك واقع في نفس عقار نظام الطاقة المتجددة أو في عقار ملاصق مباشرة بعقار نظام الطاقة المتجددة.</a:t>
            </a:r>
            <a:endParaRPr lang="en-US" dirty="0"/>
          </a:p>
          <a:p>
            <a:pPr marL="0" indent="0" algn="just">
              <a:buNone/>
            </a:pPr>
            <a:r>
              <a:rPr lang="ar-SA" dirty="0" smtClean="0"/>
              <a:t>في </a:t>
            </a:r>
            <a:r>
              <a:rPr lang="ar-SA" dirty="0"/>
              <a:t>حال وجود فائض من الطاقة المستمدة من نظام الطاقة المتجددة الى المستهلك، يُصَّدر هذا الفائض من الطاقة المتجددة الى الشبكة ويخضع لترتيبات نظام التعداد الصافي لمالك </a:t>
            </a:r>
            <a:r>
              <a:rPr lang="ar-SA" dirty="0" smtClean="0"/>
              <a:t>منفرد</a:t>
            </a:r>
            <a:r>
              <a:rPr lang="en-US" dirty="0" smtClean="0"/>
              <a:t>.</a:t>
            </a:r>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11</a:t>
            </a:fld>
            <a:endParaRPr lang="en-US" dirty="0"/>
          </a:p>
        </p:txBody>
      </p:sp>
    </p:spTree>
    <p:extLst>
      <p:ext uri="{BB962C8B-B14F-4D97-AF65-F5344CB8AC3E}">
        <p14:creationId xmlns:p14="http://schemas.microsoft.com/office/powerpoint/2010/main" val="36928482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اتفاقيات شراء الطاقة</a:t>
            </a:r>
            <a:endParaRPr lang="en-US" dirty="0"/>
          </a:p>
        </p:txBody>
      </p:sp>
      <p:sp>
        <p:nvSpPr>
          <p:cNvPr id="3" name="Content Placeholder 2"/>
          <p:cNvSpPr>
            <a:spLocks noGrp="1"/>
          </p:cNvSpPr>
          <p:nvPr>
            <p:ph idx="1"/>
          </p:nvPr>
        </p:nvSpPr>
        <p:spPr>
          <a:xfrm>
            <a:off x="628650" y="748885"/>
            <a:ext cx="7886700" cy="5360894"/>
          </a:xfrm>
        </p:spPr>
        <p:txBody>
          <a:bodyPr>
            <a:normAutofit/>
          </a:bodyPr>
          <a:lstStyle/>
          <a:p>
            <a:pPr algn="just"/>
            <a:r>
              <a:rPr lang="ar-SA" dirty="0"/>
              <a:t> </a:t>
            </a:r>
            <a:r>
              <a:rPr lang="ar-SA" dirty="0" smtClean="0"/>
              <a:t>تُجيز </a:t>
            </a:r>
            <a:r>
              <a:rPr lang="ar-SA" dirty="0"/>
              <a:t>الهيئة لمنتجي الطاقة من أنظمة الطاقة المتجددة التي تستوفي المواصفات الفنية المحددة من قبل المؤسسة، الربط على الشبكة العامة وفق القدرة القصوى لإنتاج الطاقة المحددة مسبقاً من قبل مؤسسة كهرباء لبنان</a:t>
            </a:r>
            <a:r>
              <a:rPr lang="ar-SA" b="1" dirty="0"/>
              <a:t> </a:t>
            </a:r>
            <a:r>
              <a:rPr lang="ar-LB" dirty="0"/>
              <a:t>أو من يقوم مقامها </a:t>
            </a:r>
            <a:r>
              <a:rPr lang="ar-SA" dirty="0"/>
              <a:t>، وبيع الكهرباء مباشرة إلى المستهلكين من خلال اتفاقيات شراء الطاقة خارج الموقع. </a:t>
            </a:r>
            <a:endParaRPr lang="en-US" dirty="0" smtClean="0"/>
          </a:p>
          <a:p>
            <a:pPr marL="0" indent="0" algn="just">
              <a:buNone/>
            </a:pPr>
            <a:endParaRPr lang="en-US" dirty="0"/>
          </a:p>
          <a:p>
            <a:pPr marL="0" indent="0" algn="just">
              <a:buNone/>
            </a:pPr>
            <a:r>
              <a:rPr lang="ar-SA" dirty="0" smtClean="0"/>
              <a:t>يتم </a:t>
            </a:r>
            <a:r>
              <a:rPr lang="ar-SA" dirty="0"/>
              <a:t>تركيب عداد خاص بنظام الطاقة المتجددة على نقطة ربط هذا النظام بالشبكة العامة  ويوقِّع منتجي الطاقة اتفاقيات عبور الطاقة مع المؤسسة.</a:t>
            </a:r>
            <a:endParaRPr lang="en-US" dirty="0"/>
          </a:p>
          <a:p>
            <a:pPr algn="just"/>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12</a:t>
            </a:fld>
            <a:endParaRPr lang="en-US" dirty="0"/>
          </a:p>
        </p:txBody>
      </p:sp>
    </p:spTree>
    <p:extLst>
      <p:ext uri="{BB962C8B-B14F-4D97-AF65-F5344CB8AC3E}">
        <p14:creationId xmlns:p14="http://schemas.microsoft.com/office/powerpoint/2010/main" val="31771627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اتفاقيات شراء الطاقة</a:t>
            </a:r>
            <a:endParaRPr lang="en-US" dirty="0"/>
          </a:p>
        </p:txBody>
      </p:sp>
      <p:sp>
        <p:nvSpPr>
          <p:cNvPr id="3" name="Content Placeholder 2"/>
          <p:cNvSpPr>
            <a:spLocks noGrp="1"/>
          </p:cNvSpPr>
          <p:nvPr>
            <p:ph idx="1"/>
          </p:nvPr>
        </p:nvSpPr>
        <p:spPr>
          <a:xfrm>
            <a:off x="628650" y="748884"/>
            <a:ext cx="7886700" cy="5972591"/>
          </a:xfrm>
        </p:spPr>
        <p:txBody>
          <a:bodyPr>
            <a:normAutofit fontScale="77500" lnSpcReduction="20000"/>
          </a:bodyPr>
          <a:lstStyle/>
          <a:p>
            <a:pPr algn="just">
              <a:lnSpc>
                <a:spcPct val="120000"/>
              </a:lnSpc>
            </a:pPr>
            <a:r>
              <a:rPr lang="ar-SA" dirty="0" smtClean="0"/>
              <a:t>تُصدر </a:t>
            </a:r>
            <a:r>
              <a:rPr lang="ar-SA" dirty="0"/>
              <a:t>الهيئة الانظمة والقرارات اللازمة لتمكين شراء الطاقة المتجددة بين المنتج والمستهلكين خارج الموقع، على ان تتضمن على سبيل المثال لا الحصر الامور التالية</a:t>
            </a:r>
            <a:r>
              <a:rPr lang="en-US" b="1" dirty="0"/>
              <a:t>:</a:t>
            </a:r>
            <a:endParaRPr lang="en-US" dirty="0"/>
          </a:p>
          <a:p>
            <a:pPr marL="457200" lvl="1" indent="0" algn="just">
              <a:lnSpc>
                <a:spcPct val="120000"/>
              </a:lnSpc>
              <a:buNone/>
            </a:pPr>
            <a:r>
              <a:rPr lang="ar-SA" dirty="0"/>
              <a:t>(1) المستهلكين المؤهلين والتقنيات والقدرة لإنتاج الطاقة المتجددة التي يمكن تركيبها</a:t>
            </a:r>
            <a:endParaRPr lang="en-US" dirty="0"/>
          </a:p>
          <a:p>
            <a:pPr marL="457200" lvl="1" indent="0" algn="just">
              <a:lnSpc>
                <a:spcPct val="120000"/>
              </a:lnSpc>
              <a:buNone/>
            </a:pPr>
            <a:r>
              <a:rPr lang="ar-SA" dirty="0"/>
              <a:t>(2) إتفاقية العبور التي سيتم توقيعها بين منتج الطاقة المتجددة الموردة ومؤسسة كهرباء لبنان، والتي تتضمن تحديد رسوم العبور وطرق الدفع</a:t>
            </a:r>
            <a:endParaRPr lang="en-US" dirty="0"/>
          </a:p>
          <a:p>
            <a:pPr marL="457200" lvl="1" indent="0" algn="just">
              <a:lnSpc>
                <a:spcPct val="120000"/>
              </a:lnSpc>
              <a:buNone/>
            </a:pPr>
            <a:r>
              <a:rPr lang="ar-SA" dirty="0"/>
              <a:t>(3) إتفاقية الربط التي سيتم توقيعها بين منتج الطاقة المتجددة الموردة ومؤسسة كهرباء لبنان</a:t>
            </a:r>
            <a:endParaRPr lang="en-US" dirty="0"/>
          </a:p>
          <a:p>
            <a:pPr marL="457200" lvl="1" indent="0" algn="just">
              <a:lnSpc>
                <a:spcPct val="120000"/>
              </a:lnSpc>
              <a:buNone/>
            </a:pPr>
            <a:r>
              <a:rPr lang="ar-SA" dirty="0"/>
              <a:t>(4) مبادئ الترخيص لنظام الطاقة المتجددة وفق المواصفات الفنية المطلوبة</a:t>
            </a:r>
            <a:endParaRPr lang="en-US" dirty="0"/>
          </a:p>
          <a:p>
            <a:pPr marL="457200" lvl="1" indent="0" algn="just">
              <a:lnSpc>
                <a:spcPct val="120000"/>
              </a:lnSpc>
              <a:buNone/>
            </a:pPr>
            <a:r>
              <a:rPr lang="ar-SA" dirty="0"/>
              <a:t>(5) تحديد المبادىء والشروط التي يتوجب على منتج الطاقة المتجددة التقيد بها لتأمين ربط نظام الطاقة المتجددة بالشبكة العامة على أن تقع تكاليف هذا الربط والخسائر الفنية (ان وجدت) على عاتق المنتج</a:t>
            </a:r>
            <a:endParaRPr lang="en-US" dirty="0"/>
          </a:p>
          <a:p>
            <a:pPr marL="457200" lvl="1" indent="0" algn="just">
              <a:lnSpc>
                <a:spcPct val="120000"/>
              </a:lnSpc>
              <a:buNone/>
            </a:pPr>
            <a:r>
              <a:rPr lang="ar-SA" dirty="0"/>
              <a:t>(6) المتطلبات الأخرى التي تراها مؤسسة كهرباء لبنان </a:t>
            </a:r>
            <a:r>
              <a:rPr lang="ar-LB" dirty="0"/>
              <a:t>أو من يقوم مقامها </a:t>
            </a:r>
            <a:r>
              <a:rPr lang="ar-SA" dirty="0"/>
              <a:t>ضرورية</a:t>
            </a:r>
            <a:endParaRPr lang="en-US" dirty="0"/>
          </a:p>
          <a:p>
            <a:pPr marL="0" indent="0" algn="just">
              <a:lnSpc>
                <a:spcPct val="120000"/>
              </a:lnSpc>
              <a:buNone/>
            </a:pPr>
            <a:r>
              <a:rPr lang="ar-SA" dirty="0"/>
              <a:t> </a:t>
            </a:r>
            <a:endParaRPr lang="en-US" dirty="0" smtClean="0"/>
          </a:p>
          <a:p>
            <a:pPr algn="just">
              <a:lnSpc>
                <a:spcPct val="120000"/>
              </a:lnSpc>
            </a:pPr>
            <a:r>
              <a:rPr lang="ar-SA" dirty="0" smtClean="0"/>
              <a:t>تصدر الهيئة الانظمة والقرارات وفقٌا لمنهجية شفافة تأخذ بعين الاعتبار متطلبات وامكانيات الشبكة، ويتم تحديدها مسبقاً على أن تُنشر علناً على الموقع الالكتروني، ويمكن تحديثها سنوياً.</a:t>
            </a:r>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13</a:t>
            </a:fld>
            <a:endParaRPr lang="en-US" dirty="0"/>
          </a:p>
        </p:txBody>
      </p:sp>
    </p:spTree>
    <p:extLst>
      <p:ext uri="{BB962C8B-B14F-4D97-AF65-F5344CB8AC3E}">
        <p14:creationId xmlns:p14="http://schemas.microsoft.com/office/powerpoint/2010/main" val="33765839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الرصد والمراقبة</a:t>
            </a:r>
            <a:endParaRPr lang="en-US" dirty="0"/>
          </a:p>
        </p:txBody>
      </p:sp>
      <p:sp>
        <p:nvSpPr>
          <p:cNvPr id="3" name="Content Placeholder 2"/>
          <p:cNvSpPr>
            <a:spLocks noGrp="1"/>
          </p:cNvSpPr>
          <p:nvPr>
            <p:ph idx="1"/>
          </p:nvPr>
        </p:nvSpPr>
        <p:spPr/>
        <p:txBody>
          <a:bodyPr>
            <a:normAutofit fontScale="92500" lnSpcReduction="10000"/>
          </a:bodyPr>
          <a:lstStyle/>
          <a:p>
            <a:pPr algn="just"/>
            <a:r>
              <a:rPr lang="ar-SA" dirty="0" smtClean="0"/>
              <a:t>تقوم </a:t>
            </a:r>
            <a:r>
              <a:rPr lang="ar-SA" dirty="0"/>
              <a:t>الهيئة بإنشاء قاعدة بيانات لإنتاج الطاقة المتجددة الموزعة في لبنان والإحتفاظ بها</a:t>
            </a:r>
            <a:r>
              <a:rPr lang="en-US" b="1" dirty="0"/>
              <a:t>.</a:t>
            </a:r>
            <a:endParaRPr lang="en-US" dirty="0"/>
          </a:p>
          <a:p>
            <a:pPr marL="0" indent="0" algn="just">
              <a:buNone/>
            </a:pPr>
            <a:r>
              <a:rPr lang="ar-SA" dirty="0"/>
              <a:t>وترفع تقرير سنوي إلى وزارة الطاقة والمياه حول تطبيق هذا القانون.</a:t>
            </a:r>
            <a:endParaRPr lang="en-US" dirty="0"/>
          </a:p>
          <a:p>
            <a:pPr marL="0" indent="0" algn="just">
              <a:buNone/>
            </a:pPr>
            <a:r>
              <a:rPr lang="ar-SA" dirty="0"/>
              <a:t> </a:t>
            </a:r>
            <a:endParaRPr lang="en-US" dirty="0"/>
          </a:p>
          <a:p>
            <a:pPr algn="just"/>
            <a:r>
              <a:rPr lang="ar-SA" dirty="0" smtClean="0"/>
              <a:t>تتلقى </a:t>
            </a:r>
            <a:r>
              <a:rPr lang="ar-SA" dirty="0"/>
              <a:t>الهيئة الناظمة لقطاع الكهرباء كافة المعلومات المطلوبة من منتجي الطاقة المتجددة الموزعة بشأن البيانات المالية والفنية لأنظمة الطاقة المتجددة العاملة العائدة اليها وأي معلومات أخرى.</a:t>
            </a:r>
            <a:endParaRPr lang="en-US" dirty="0"/>
          </a:p>
          <a:p>
            <a:pPr marL="0" indent="0" algn="just">
              <a:buNone/>
            </a:pPr>
            <a:r>
              <a:rPr lang="ar-SA" dirty="0"/>
              <a:t> </a:t>
            </a:r>
            <a:endParaRPr lang="en-US" dirty="0"/>
          </a:p>
          <a:p>
            <a:pPr algn="just"/>
            <a:r>
              <a:rPr lang="ar-SA" dirty="0" smtClean="0"/>
              <a:t>تنشىء </a:t>
            </a:r>
            <a:r>
              <a:rPr lang="ar-SA" dirty="0"/>
              <a:t>الهيئة مرصد انتاج الطاقة  المتجددة الموزعة تكون الغاية منه جمع البيانات و/أو المعلومات </a:t>
            </a:r>
            <a:r>
              <a:rPr lang="ar-SA" dirty="0" smtClean="0"/>
              <a:t>المتعلقة</a:t>
            </a:r>
            <a:r>
              <a:rPr lang="en-US" dirty="0" smtClean="0"/>
              <a:t> </a:t>
            </a:r>
            <a:r>
              <a:rPr lang="ar-SA" dirty="0" smtClean="0"/>
              <a:t>بأنظمة </a:t>
            </a:r>
            <a:r>
              <a:rPr lang="ar-SA" dirty="0"/>
              <a:t>الطاقة المتجددة المطلوبة من منتجي الطاقة المتجددة و تقوم بنشرها وإصدار تقرير المرصد السنوي الذي يقيّم اتجاهات سوق الطاقة المتجددة وتحدياتها ومؤشراتها على ان يكون هذا التقرير متاحاً للعموم.</a:t>
            </a:r>
            <a:endParaRPr lang="en-US" dirty="0"/>
          </a:p>
          <a:p>
            <a:pPr algn="just"/>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14</a:t>
            </a:fld>
            <a:endParaRPr lang="en-US" dirty="0"/>
          </a:p>
        </p:txBody>
      </p:sp>
    </p:spTree>
    <p:extLst>
      <p:ext uri="{BB962C8B-B14F-4D97-AF65-F5344CB8AC3E}">
        <p14:creationId xmlns:p14="http://schemas.microsoft.com/office/powerpoint/2010/main" val="11049157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اصدار الانظمة والقرارات اللازمة</a:t>
            </a:r>
            <a:endParaRPr lang="en-US" dirty="0"/>
          </a:p>
        </p:txBody>
      </p:sp>
      <p:sp>
        <p:nvSpPr>
          <p:cNvPr id="3" name="Content Placeholder 2"/>
          <p:cNvSpPr>
            <a:spLocks noGrp="1"/>
          </p:cNvSpPr>
          <p:nvPr>
            <p:ph idx="1"/>
          </p:nvPr>
        </p:nvSpPr>
        <p:spPr/>
        <p:txBody>
          <a:bodyPr>
            <a:normAutofit/>
          </a:bodyPr>
          <a:lstStyle/>
          <a:p>
            <a:pPr algn="just"/>
            <a:r>
              <a:rPr lang="ar-SA" dirty="0" smtClean="0"/>
              <a:t>تقوم </a:t>
            </a:r>
            <a:r>
              <a:rPr lang="ar-SA" dirty="0"/>
              <a:t>الهيئة بإصدار الانظمة والقرارات اللازمة لتطبيق هذا القانون، وتشمل هذه الانظمة والقرارات جميع الشروط والنماذج </a:t>
            </a:r>
            <a:r>
              <a:rPr lang="ar-SA" dirty="0" smtClean="0"/>
              <a:t>المطلوبة.</a:t>
            </a:r>
            <a:endParaRPr lang="en-US" dirty="0"/>
          </a:p>
          <a:p>
            <a:pPr marL="0" indent="0" algn="just">
              <a:buNone/>
            </a:pPr>
            <a:r>
              <a:rPr lang="ar-SA" dirty="0"/>
              <a:t> </a:t>
            </a:r>
            <a:endParaRPr lang="en-US" dirty="0"/>
          </a:p>
          <a:p>
            <a:pPr algn="just"/>
            <a:r>
              <a:rPr lang="ar-LB" dirty="0" smtClean="0"/>
              <a:t>تصدر </a:t>
            </a:r>
            <a:r>
              <a:rPr lang="ar-LB" dirty="0"/>
              <a:t>الهيئة الناظمة لقطاع الكهرباء تقرير توجيهي يتضمن النماذج الرسمية المطلوبة وتنشر هذه النماذج على موقعها الالكتروني،</a:t>
            </a:r>
            <a:endParaRPr lang="en-US" dirty="0"/>
          </a:p>
          <a:p>
            <a:pPr algn="just"/>
            <a:r>
              <a:rPr lang="ar-SA" dirty="0" smtClean="0"/>
              <a:t>تحدد </a:t>
            </a:r>
            <a:r>
              <a:rPr lang="ar-SA" dirty="0"/>
              <a:t>الهيئة الرسوم من خلال منهجية تحدد مسبقاً وتنشر علناً ويتم تحديثها سنوياً وذلك من اجل احتساب الامور التالية</a:t>
            </a:r>
            <a:r>
              <a:rPr lang="en-US" b="1" dirty="0"/>
              <a:t>:</a:t>
            </a:r>
            <a:endParaRPr lang="en-US" dirty="0"/>
          </a:p>
          <a:p>
            <a:pPr marL="457200" lvl="1" indent="0" algn="just">
              <a:buNone/>
            </a:pPr>
            <a:r>
              <a:rPr lang="en-US" dirty="0"/>
              <a:t>(1)</a:t>
            </a:r>
            <a:r>
              <a:rPr lang="ar-SA" dirty="0"/>
              <a:t> حالات الهدر التقني للكهرباء (بين مكان انتاج الطاقة المتجددة ومكان الاستهلاك) </a:t>
            </a:r>
            <a:endParaRPr lang="en-US" dirty="0"/>
          </a:p>
          <a:p>
            <a:pPr marL="457200" lvl="1" indent="0" algn="just">
              <a:buNone/>
            </a:pPr>
            <a:r>
              <a:rPr lang="en-US" dirty="0"/>
              <a:t>(2)</a:t>
            </a:r>
            <a:r>
              <a:rPr lang="ar-SA" dirty="0"/>
              <a:t> إستخدام شبكات النقل و/أو التوزيع</a:t>
            </a:r>
            <a:endParaRPr lang="en-US" dirty="0"/>
          </a:p>
          <a:p>
            <a:pPr marL="457200" lvl="1" indent="0" algn="just">
              <a:buNone/>
            </a:pPr>
            <a:r>
              <a:rPr lang="ar-SA" dirty="0"/>
              <a:t>(3) الرسوم الإدارية.</a:t>
            </a:r>
            <a:endParaRPr lang="en-US" dirty="0"/>
          </a:p>
          <a:p>
            <a:pPr algn="just"/>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15</a:t>
            </a:fld>
            <a:endParaRPr lang="en-US" dirty="0"/>
          </a:p>
        </p:txBody>
      </p:sp>
    </p:spTree>
    <p:extLst>
      <p:ext uri="{BB962C8B-B14F-4D97-AF65-F5344CB8AC3E}">
        <p14:creationId xmlns:p14="http://schemas.microsoft.com/office/powerpoint/2010/main" val="22365226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مديرية الطاقة البديلة</a:t>
            </a:r>
            <a:endParaRPr lang="en-US" dirty="0"/>
          </a:p>
        </p:txBody>
      </p:sp>
      <p:sp>
        <p:nvSpPr>
          <p:cNvPr id="3" name="Content Placeholder 2"/>
          <p:cNvSpPr>
            <a:spLocks noGrp="1"/>
          </p:cNvSpPr>
          <p:nvPr>
            <p:ph idx="1"/>
          </p:nvPr>
        </p:nvSpPr>
        <p:spPr>
          <a:xfrm>
            <a:off x="628650" y="905600"/>
            <a:ext cx="7886700" cy="1425224"/>
          </a:xfrm>
        </p:spPr>
        <p:txBody>
          <a:bodyPr>
            <a:normAutofit fontScale="85000" lnSpcReduction="20000"/>
          </a:bodyPr>
          <a:lstStyle/>
          <a:p>
            <a:pPr marL="0" indent="0" algn="just">
              <a:buNone/>
            </a:pPr>
            <a:r>
              <a:rPr lang="ar-SA" dirty="0"/>
              <a:t>خلافاً لأي نص خاص أو عام ودون الحاجة لإستصدار مرسوم في هذا الاطار تقوم المؤسسة بإنشاء مديرية خاصة للطاقة البديلة من أجل حسن تنفيذ هذا القانون وكل ما يتعلق بإدارة متطلبات الطاقات </a:t>
            </a:r>
            <a:r>
              <a:rPr lang="ar-SA" dirty="0" smtClean="0"/>
              <a:t>البديلة</a:t>
            </a:r>
            <a:r>
              <a:rPr lang="ar-SA" dirty="0"/>
              <a:t>على أن تحدد مهامها واليات تعيين أعضائها</a:t>
            </a:r>
            <a:r>
              <a:rPr lang="ar-SA" b="1" dirty="0"/>
              <a:t> </a:t>
            </a:r>
            <a:r>
              <a:rPr lang="ar-SA" dirty="0"/>
              <a:t>بمرسوم يصدر عن مجلس الوزراء بناءً على إقتراح وزير الطاقة والمياه</a:t>
            </a:r>
            <a:r>
              <a:rPr lang="ar-LB" dirty="0"/>
              <a:t>.</a:t>
            </a:r>
            <a:endParaRPr lang="en-US" dirty="0"/>
          </a:p>
          <a:p>
            <a:pPr marL="0" indent="0" algn="just">
              <a:buNone/>
            </a:pPr>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16</a:t>
            </a:fld>
            <a:endParaRPr lang="en-US" dirty="0"/>
          </a:p>
        </p:txBody>
      </p:sp>
      <p:sp>
        <p:nvSpPr>
          <p:cNvPr id="5" name="Title 1"/>
          <p:cNvSpPr txBox="1">
            <a:spLocks/>
          </p:cNvSpPr>
          <p:nvPr/>
        </p:nvSpPr>
        <p:spPr>
          <a:xfrm>
            <a:off x="628650" y="2240655"/>
            <a:ext cx="7886700" cy="748885"/>
          </a:xfrm>
          <a:prstGeom prst="rect">
            <a:avLst/>
          </a:prstGeom>
        </p:spPr>
        <p:txBody>
          <a:bodyPr vert="horz" lIns="91440" tIns="45720" rIns="91440" bIns="45720" rtlCol="0" anchor="ctr">
            <a:normAutofit/>
          </a:bodyPr>
          <a:lstStyle>
            <a:lvl1pPr algn="r" defTabSz="914400" rtl="1"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a:lstStyle>
          <a:p>
            <a:r>
              <a:rPr lang="ar-SA" dirty="0"/>
              <a:t>حدود مسؤوليات المؤسسة</a:t>
            </a:r>
            <a:endParaRPr lang="en-US" dirty="0"/>
          </a:p>
        </p:txBody>
      </p:sp>
      <p:sp>
        <p:nvSpPr>
          <p:cNvPr id="6" name="Content Placeholder 2"/>
          <p:cNvSpPr txBox="1">
            <a:spLocks/>
          </p:cNvSpPr>
          <p:nvPr/>
        </p:nvSpPr>
        <p:spPr>
          <a:xfrm>
            <a:off x="628650" y="3047996"/>
            <a:ext cx="7886700" cy="2989543"/>
          </a:xfrm>
          <a:prstGeom prst="rect">
            <a:avLst/>
          </a:prstGeom>
        </p:spPr>
        <p:txBody>
          <a:bodyPr vert="horz" lIns="91440" tIns="45720" rIns="91440" bIns="45720" rtlCol="0">
            <a:normAutofit fontScale="85000" lnSpcReduction="10000"/>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ar-SA" dirty="0"/>
              <a:t>لا تتحمل المؤسسة أية مسؤولية كانت تجاه المشتركين، المستهلكين والمنتجين والغير عن أي حادث مهما كان يحصل في منازل  المشتركين /المستهلكين أو في منشآت المنتجين (أنظمة الطاقة المتجددة) أو في اي من التجهيزات المرتبطة بنظام التعداد الصافي  ما لم يثبت ان على المؤسسة مسؤولية مباشرة عن هذا الامر.</a:t>
            </a:r>
            <a:endParaRPr lang="en-US" dirty="0"/>
          </a:p>
          <a:p>
            <a:pPr marL="0" indent="0" algn="just">
              <a:buNone/>
            </a:pPr>
            <a:r>
              <a:rPr lang="en-US" b="1" dirty="0"/>
              <a:t> </a:t>
            </a:r>
            <a:endParaRPr lang="en-US" dirty="0"/>
          </a:p>
          <a:p>
            <a:pPr algn="just"/>
            <a:r>
              <a:rPr lang="ar-SA" dirty="0"/>
              <a:t>وايضاً لا يترتب اية مسؤولية على المؤسسة مباشرة او غير مباشرة نتيجة التقنين مهما كان سببه ونتيجة عدم قدرة المنتجين و/أو المشتركين على توريد الطاقة المنتجة الى الشبكة العامة من أنظمة الطاقة المتجددة العائدة لهم.</a:t>
            </a:r>
            <a:endParaRPr lang="en-US" dirty="0"/>
          </a:p>
        </p:txBody>
      </p:sp>
    </p:spTree>
    <p:extLst>
      <p:ext uri="{BB962C8B-B14F-4D97-AF65-F5344CB8AC3E}">
        <p14:creationId xmlns:p14="http://schemas.microsoft.com/office/powerpoint/2010/main" val="322789467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أحكام مؤقتة </a:t>
            </a:r>
            <a:endParaRPr lang="en-US" dirty="0"/>
          </a:p>
        </p:txBody>
      </p:sp>
      <p:sp>
        <p:nvSpPr>
          <p:cNvPr id="3" name="Content Placeholder 2"/>
          <p:cNvSpPr>
            <a:spLocks noGrp="1"/>
          </p:cNvSpPr>
          <p:nvPr>
            <p:ph idx="1"/>
          </p:nvPr>
        </p:nvSpPr>
        <p:spPr>
          <a:xfrm>
            <a:off x="628650" y="905600"/>
            <a:ext cx="7886700" cy="1407294"/>
          </a:xfrm>
        </p:spPr>
        <p:txBody>
          <a:bodyPr/>
          <a:lstStyle/>
          <a:p>
            <a:pPr marL="0" indent="0" algn="just">
              <a:buNone/>
            </a:pPr>
            <a:r>
              <a:rPr lang="ar-LB" dirty="0"/>
              <a:t>بشكلٍ مؤقت وريثما يتم تعيين أعضاء هيئة تنظيم قطاع الكهرباء والإضطلاع بمهامها، يتولى وزير الطاقة والمياه صلاحيات الهيئة فيما خص تطبيق أحكام هذا القانون.</a:t>
            </a:r>
            <a:endParaRPr lang="en-US" dirty="0"/>
          </a:p>
          <a:p>
            <a:pPr algn="just"/>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17</a:t>
            </a:fld>
            <a:endParaRPr lang="en-US" dirty="0"/>
          </a:p>
        </p:txBody>
      </p:sp>
      <p:sp>
        <p:nvSpPr>
          <p:cNvPr id="5" name="Title 1"/>
          <p:cNvSpPr txBox="1">
            <a:spLocks/>
          </p:cNvSpPr>
          <p:nvPr/>
        </p:nvSpPr>
        <p:spPr>
          <a:xfrm>
            <a:off x="628650" y="2272575"/>
            <a:ext cx="7886700" cy="748885"/>
          </a:xfrm>
          <a:prstGeom prst="rect">
            <a:avLst/>
          </a:prstGeom>
        </p:spPr>
        <p:txBody>
          <a:bodyPr vert="horz" lIns="91440" tIns="45720" rIns="91440" bIns="45720" rtlCol="0" anchor="ctr">
            <a:normAutofit/>
          </a:bodyPr>
          <a:lstStyle>
            <a:lvl1pPr algn="r" defTabSz="914400" rtl="1" eaLnBrk="1" latinLnBrk="0" hangingPunct="1">
              <a:lnSpc>
                <a:spcPct val="90000"/>
              </a:lnSpc>
              <a:spcBef>
                <a:spcPct val="0"/>
              </a:spcBef>
              <a:buNone/>
              <a:defRPr sz="2800" b="1" kern="1200">
                <a:solidFill>
                  <a:schemeClr val="tx1"/>
                </a:solidFill>
                <a:latin typeface="Arial" panose="020B0604020202020204" pitchFamily="34" charset="0"/>
                <a:ea typeface="+mj-ea"/>
                <a:cs typeface="Arial" panose="020B0604020202020204" pitchFamily="34" charset="0"/>
              </a:defRPr>
            </a:lvl1pPr>
          </a:lstStyle>
          <a:p>
            <a:r>
              <a:rPr lang="ar-SA" dirty="0" smtClean="0"/>
              <a:t>تاريخ </a:t>
            </a:r>
            <a:r>
              <a:rPr lang="ar-SA" dirty="0"/>
              <a:t>نفاذ هذا القانون</a:t>
            </a:r>
            <a:endParaRPr lang="en-US" dirty="0"/>
          </a:p>
        </p:txBody>
      </p:sp>
      <p:sp>
        <p:nvSpPr>
          <p:cNvPr id="6" name="Content Placeholder 2"/>
          <p:cNvSpPr txBox="1">
            <a:spLocks/>
          </p:cNvSpPr>
          <p:nvPr/>
        </p:nvSpPr>
        <p:spPr>
          <a:xfrm>
            <a:off x="628650" y="3178175"/>
            <a:ext cx="7886700" cy="1407294"/>
          </a:xfrm>
          <a:prstGeom prst="rect">
            <a:avLst/>
          </a:prstGeom>
        </p:spPr>
        <p:txBody>
          <a:bodyPr vert="horz" lIns="91440" tIns="45720" rIns="91440" bIns="45720" rtlCol="0">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ar-SA" dirty="0"/>
              <a:t>يصبح هذا القانون نافذاً ويعمل به فور نشره في الجريدة الرسمية.</a:t>
            </a:r>
            <a:endParaRPr lang="en-US" dirty="0"/>
          </a:p>
        </p:txBody>
      </p:sp>
    </p:spTree>
    <p:extLst>
      <p:ext uri="{BB962C8B-B14F-4D97-AF65-F5344CB8AC3E}">
        <p14:creationId xmlns:p14="http://schemas.microsoft.com/office/powerpoint/2010/main" val="18956715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a:t>الملاحظات الواردة</a:t>
            </a:r>
            <a:endParaRPr lang="en-US" dirty="0"/>
          </a:p>
        </p:txBody>
      </p:sp>
      <p:sp>
        <p:nvSpPr>
          <p:cNvPr id="3" name="Content Placeholder 2"/>
          <p:cNvSpPr>
            <a:spLocks noGrp="1"/>
          </p:cNvSpPr>
          <p:nvPr>
            <p:ph idx="1"/>
          </p:nvPr>
        </p:nvSpPr>
        <p:spPr/>
        <p:txBody>
          <a:bodyPr/>
          <a:lstStyle/>
          <a:p>
            <a:pPr algn="just"/>
            <a:r>
              <a:rPr lang="ar-LB" dirty="0"/>
              <a:t>ا</a:t>
            </a:r>
            <a:r>
              <a:rPr lang="ar-LB" dirty="0" smtClean="0"/>
              <a:t>لفصل </a:t>
            </a:r>
            <a:r>
              <a:rPr lang="ar-LB" dirty="0"/>
              <a:t>بين الصلاحيات </a:t>
            </a:r>
            <a:r>
              <a:rPr lang="ar-LB" dirty="0" smtClean="0"/>
              <a:t>التنظيم</a:t>
            </a:r>
            <a:r>
              <a:rPr lang="ar-LB" dirty="0"/>
              <a:t>ي</a:t>
            </a:r>
            <a:r>
              <a:rPr lang="ar-LB" dirty="0" smtClean="0"/>
              <a:t>ة </a:t>
            </a:r>
            <a:r>
              <a:rPr lang="ar-LB" dirty="0"/>
              <a:t>والصلاحيات التنفيذية لكل من الهيئة الناظمة ومؤسسة كهرباء لبنان وفقاً للقانون </a:t>
            </a:r>
            <a:r>
              <a:rPr lang="ar-LB" dirty="0" smtClean="0"/>
              <a:t>٤٦٢/٢٠٠٢</a:t>
            </a:r>
            <a:endParaRPr lang="en-US" dirty="0" smtClean="0"/>
          </a:p>
          <a:p>
            <a:pPr algn="just"/>
            <a:r>
              <a:rPr lang="ar-LB" dirty="0"/>
              <a:t>تركيز الصلاحيات بيد مؤسسة كهرباء لبنان بينما يفترض التوزيع المثالي </a:t>
            </a:r>
            <a:r>
              <a:rPr lang="ar-LB" dirty="0" smtClean="0"/>
              <a:t>للصلاحيات</a:t>
            </a:r>
            <a:r>
              <a:rPr lang="en-US" dirty="0" smtClean="0"/>
              <a:t>:</a:t>
            </a:r>
          </a:p>
          <a:p>
            <a:pPr lvl="1" algn="just">
              <a:buFont typeface="Courier New" panose="02070309020205020404" pitchFamily="49" charset="0"/>
              <a:buChar char="o"/>
            </a:pPr>
            <a:r>
              <a:rPr lang="ar-LB" dirty="0"/>
              <a:t>الصلاحيات ذات </a:t>
            </a:r>
            <a:r>
              <a:rPr lang="ar-LB" dirty="0" smtClean="0"/>
              <a:t>الطابع</a:t>
            </a:r>
            <a:r>
              <a:rPr lang="en-US" dirty="0" smtClean="0"/>
              <a:t> </a:t>
            </a:r>
            <a:r>
              <a:rPr lang="ar-LB" dirty="0" smtClean="0"/>
              <a:t>الإداري </a:t>
            </a:r>
            <a:r>
              <a:rPr lang="ar-LB" dirty="0"/>
              <a:t>والناظم ل</a:t>
            </a:r>
            <a:r>
              <a:rPr lang="ar-LB" dirty="0" smtClean="0"/>
              <a:t>لهيئة الناظمة</a:t>
            </a:r>
            <a:endParaRPr lang="en-US" dirty="0" smtClean="0"/>
          </a:p>
          <a:p>
            <a:pPr lvl="1" algn="just">
              <a:buFont typeface="Courier New" panose="02070309020205020404" pitchFamily="49" charset="0"/>
              <a:buChar char="o"/>
            </a:pPr>
            <a:r>
              <a:rPr lang="ar-LB" dirty="0" smtClean="0"/>
              <a:t> </a:t>
            </a:r>
            <a:r>
              <a:rPr lang="ar-LB" dirty="0"/>
              <a:t>الصلاحيات ذات </a:t>
            </a:r>
            <a:r>
              <a:rPr lang="ar-LB" dirty="0" smtClean="0"/>
              <a:t>الطابع</a:t>
            </a:r>
            <a:r>
              <a:rPr lang="en-US" dirty="0" smtClean="0"/>
              <a:t> </a:t>
            </a:r>
            <a:r>
              <a:rPr lang="ar-LB" dirty="0"/>
              <a:t>التجاري و الناتجة عن ملكية المؤسسة للشبكة  والتحكم فيها لمؤسسة كهرباء لبنان </a:t>
            </a:r>
            <a:endParaRPr lang="en-US" dirty="0" smtClean="0"/>
          </a:p>
          <a:p>
            <a:pPr algn="just"/>
            <a:endParaRPr lang="en-US" dirty="0" smtClean="0"/>
          </a:p>
          <a:p>
            <a:pPr algn="just"/>
            <a:endParaRPr lang="en-US" dirty="0" smtClean="0"/>
          </a:p>
          <a:p>
            <a:pPr algn="just"/>
            <a:endParaRPr lang="en-US" dirty="0" smtClean="0"/>
          </a:p>
          <a:p>
            <a:pPr algn="just"/>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18</a:t>
            </a:fld>
            <a:endParaRPr lang="en-US" dirty="0"/>
          </a:p>
        </p:txBody>
      </p:sp>
    </p:spTree>
    <p:extLst>
      <p:ext uri="{BB962C8B-B14F-4D97-AF65-F5344CB8AC3E}">
        <p14:creationId xmlns:p14="http://schemas.microsoft.com/office/powerpoint/2010/main" val="27340001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18212" y="390297"/>
            <a:ext cx="4373656" cy="358588"/>
          </a:xfrm>
        </p:spPr>
        <p:txBody>
          <a:bodyPr>
            <a:normAutofit fontScale="90000"/>
          </a:bodyPr>
          <a:lstStyle/>
          <a:p>
            <a:r>
              <a:rPr lang="ar-SA" dirty="0"/>
              <a:t>صلاحيات هيئة تنظيم قطاع الكهرباء</a:t>
            </a:r>
            <a:r>
              <a:rPr lang="en-US" dirty="0"/>
              <a:t/>
            </a:r>
            <a:br>
              <a:rPr lang="en-US" dirty="0"/>
            </a:br>
            <a:endParaRPr lang="en-US" dirty="0"/>
          </a:p>
        </p:txBody>
      </p:sp>
      <p:sp>
        <p:nvSpPr>
          <p:cNvPr id="3" name="Content Placeholder 2"/>
          <p:cNvSpPr>
            <a:spLocks noGrp="1"/>
          </p:cNvSpPr>
          <p:nvPr>
            <p:ph idx="1"/>
          </p:nvPr>
        </p:nvSpPr>
        <p:spPr>
          <a:xfrm>
            <a:off x="4643718" y="748885"/>
            <a:ext cx="4248150" cy="5085626"/>
          </a:xfrm>
        </p:spPr>
        <p:txBody>
          <a:bodyPr/>
          <a:lstStyle/>
          <a:p>
            <a:pPr algn="just"/>
            <a:r>
              <a:rPr lang="ar-SA" u="sng" dirty="0" smtClean="0">
                <a:solidFill>
                  <a:schemeClr val="dk1"/>
                </a:solidFill>
              </a:rPr>
              <a:t>إجازة</a:t>
            </a:r>
            <a:r>
              <a:rPr lang="ar-SA" dirty="0" smtClean="0">
                <a:solidFill>
                  <a:schemeClr val="dk1"/>
                </a:solidFill>
              </a:rPr>
              <a:t> </a:t>
            </a:r>
            <a:r>
              <a:rPr lang="ar-SA" dirty="0">
                <a:solidFill>
                  <a:schemeClr val="dk1"/>
                </a:solidFill>
              </a:rPr>
              <a:t>خدمات تخزين </a:t>
            </a:r>
            <a:r>
              <a:rPr lang="ar-SA" dirty="0" smtClean="0">
                <a:solidFill>
                  <a:schemeClr val="dk1"/>
                </a:solidFill>
              </a:rPr>
              <a:t>الطاقة</a:t>
            </a:r>
            <a:endParaRPr lang="en-US" dirty="0" smtClean="0">
              <a:solidFill>
                <a:schemeClr val="dk1"/>
              </a:solidFill>
            </a:endParaRPr>
          </a:p>
          <a:p>
            <a:pPr algn="just"/>
            <a:r>
              <a:rPr lang="ar-SA" u="sng" dirty="0" smtClean="0">
                <a:solidFill>
                  <a:schemeClr val="dk1"/>
                </a:solidFill>
              </a:rPr>
              <a:t>تحديد</a:t>
            </a:r>
            <a:r>
              <a:rPr lang="ar-SA" dirty="0" smtClean="0">
                <a:solidFill>
                  <a:schemeClr val="dk1"/>
                </a:solidFill>
              </a:rPr>
              <a:t> </a:t>
            </a:r>
            <a:r>
              <a:rPr lang="ar-SA" dirty="0">
                <a:solidFill>
                  <a:schemeClr val="dk1"/>
                </a:solidFill>
              </a:rPr>
              <a:t>التعرفة والرسوم لقاء الإستفادة من هذه الخدمات </a:t>
            </a:r>
            <a:endParaRPr lang="en-US" dirty="0" smtClean="0">
              <a:solidFill>
                <a:schemeClr val="dk1"/>
              </a:solidFill>
            </a:endParaRPr>
          </a:p>
          <a:p>
            <a:pPr algn="just"/>
            <a:r>
              <a:rPr lang="ar-SA" u="sng" dirty="0" smtClean="0">
                <a:solidFill>
                  <a:schemeClr val="dk1"/>
                </a:solidFill>
              </a:rPr>
              <a:t>السماح</a:t>
            </a:r>
            <a:r>
              <a:rPr lang="ar-SA" dirty="0" smtClean="0">
                <a:solidFill>
                  <a:schemeClr val="dk1"/>
                </a:solidFill>
              </a:rPr>
              <a:t> </a:t>
            </a:r>
            <a:r>
              <a:rPr lang="ar-SA" dirty="0">
                <a:solidFill>
                  <a:schemeClr val="dk1"/>
                </a:solidFill>
              </a:rPr>
              <a:t>بالربط بين إنتاج الطاقة والشبكة الكهربائية </a:t>
            </a:r>
            <a:endParaRPr lang="en-US" dirty="0" smtClean="0">
              <a:solidFill>
                <a:schemeClr val="dk1"/>
              </a:solidFill>
            </a:endParaRPr>
          </a:p>
          <a:p>
            <a:pPr algn="just"/>
            <a:r>
              <a:rPr lang="ar-SA" u="sng" dirty="0" smtClean="0">
                <a:solidFill>
                  <a:schemeClr val="dk1"/>
                </a:solidFill>
              </a:rPr>
              <a:t>السماح</a:t>
            </a:r>
            <a:r>
              <a:rPr lang="ar-SA" dirty="0" smtClean="0">
                <a:solidFill>
                  <a:schemeClr val="dk1"/>
                </a:solidFill>
              </a:rPr>
              <a:t> </a:t>
            </a:r>
            <a:r>
              <a:rPr lang="ar-SA" dirty="0">
                <a:solidFill>
                  <a:schemeClr val="dk1"/>
                </a:solidFill>
              </a:rPr>
              <a:t>بكافة أشكال وتطبيقات نظام التعداد الصافي </a:t>
            </a:r>
            <a:endParaRPr lang="en-US" dirty="0" smtClean="0">
              <a:solidFill>
                <a:schemeClr val="dk1"/>
              </a:solidFill>
            </a:endParaRPr>
          </a:p>
          <a:p>
            <a:pPr algn="just"/>
            <a:r>
              <a:rPr lang="ar-SA" u="sng" dirty="0">
                <a:solidFill>
                  <a:schemeClr val="dk1"/>
                </a:solidFill>
              </a:rPr>
              <a:t>وضع</a:t>
            </a:r>
            <a:r>
              <a:rPr lang="ar-SA" dirty="0">
                <a:solidFill>
                  <a:schemeClr val="dk1"/>
                </a:solidFill>
              </a:rPr>
              <a:t> أنظمة التعداد الصافي</a:t>
            </a:r>
            <a:endParaRPr lang="en-US" dirty="0">
              <a:solidFill>
                <a:schemeClr val="dk1"/>
              </a:solidFill>
            </a:endParaRPr>
          </a:p>
          <a:p>
            <a:pPr algn="just">
              <a:buFontTx/>
              <a:buChar char="-"/>
            </a:pPr>
            <a:endParaRPr lang="en-US" dirty="0">
              <a:solidFill>
                <a:schemeClr val="dk1"/>
              </a:solidFill>
            </a:endParaRPr>
          </a:p>
          <a:p>
            <a:pPr algn="just">
              <a:buFontTx/>
              <a:buChar char="-"/>
            </a:pPr>
            <a:endParaRPr lang="en-US" dirty="0"/>
          </a:p>
          <a:p>
            <a:pPr algn="just"/>
            <a:endParaRPr lang="en-US" dirty="0">
              <a:solidFill>
                <a:schemeClr val="dk1"/>
              </a:solidFill>
            </a:endParaRPr>
          </a:p>
          <a:p>
            <a:pPr algn="just"/>
            <a:endParaRPr lang="en-US" dirty="0">
              <a:solidFill>
                <a:schemeClr val="dk1"/>
              </a:solidFill>
            </a:endParaRPr>
          </a:p>
          <a:p>
            <a:pPr algn="just"/>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19</a:t>
            </a:fld>
            <a:endParaRPr lang="en-US" dirty="0"/>
          </a:p>
        </p:txBody>
      </p:sp>
      <p:sp>
        <p:nvSpPr>
          <p:cNvPr id="8" name="Title 1"/>
          <p:cNvSpPr txBox="1">
            <a:spLocks/>
          </p:cNvSpPr>
          <p:nvPr/>
        </p:nvSpPr>
        <p:spPr>
          <a:xfrm>
            <a:off x="-1120" y="211003"/>
            <a:ext cx="4373656" cy="358588"/>
          </a:xfrm>
          <a:prstGeom prst="rect">
            <a:avLst/>
          </a:prstGeom>
        </p:spPr>
        <p:txBody>
          <a:bodyPr vert="horz" lIns="91440" tIns="45720" rIns="91440" bIns="45720" rtlCol="0" anchor="ctr">
            <a:normAutofit fontScale="90000" lnSpcReduction="20000"/>
          </a:bodyPr>
          <a:lstStyle>
            <a:lvl1pPr algn="r" rtl="1">
              <a:lnSpc>
                <a:spcPct val="90000"/>
              </a:lnSpc>
              <a:spcBef>
                <a:spcPct val="0"/>
              </a:spcBef>
              <a:buNone/>
              <a:defRPr sz="2800" b="1">
                <a:latin typeface="Arial" panose="020B0604020202020204" pitchFamily="34" charset="0"/>
                <a:ea typeface="+mj-ea"/>
                <a:cs typeface="Arial" panose="020B0604020202020204" pitchFamily="34" charset="0"/>
              </a:defRPr>
            </a:lvl1pPr>
          </a:lstStyle>
          <a:p>
            <a:r>
              <a:rPr lang="ar-SA" dirty="0"/>
              <a:t>صلاحيات مؤسسة كهرباء لبنان</a:t>
            </a:r>
            <a:endParaRPr lang="en-US" dirty="0"/>
          </a:p>
        </p:txBody>
      </p:sp>
      <p:sp>
        <p:nvSpPr>
          <p:cNvPr id="9" name="Content Placeholder 2"/>
          <p:cNvSpPr txBox="1">
            <a:spLocks/>
          </p:cNvSpPr>
          <p:nvPr/>
        </p:nvSpPr>
        <p:spPr>
          <a:xfrm>
            <a:off x="124386" y="748885"/>
            <a:ext cx="4248150" cy="5085626"/>
          </a:xfrm>
          <a:prstGeom prst="rect">
            <a:avLst/>
          </a:prstGeom>
        </p:spPr>
        <p:txBody>
          <a:bodyPr vert="horz" lIns="91440" tIns="45720" rIns="91440" bIns="45720" rtlCol="0">
            <a:normAutofit/>
          </a:bodyPr>
          <a:lst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defRPr/>
            </a:pPr>
            <a:r>
              <a:rPr lang="ar-SA" u="sng" dirty="0" smtClean="0">
                <a:solidFill>
                  <a:schemeClr val="dk1"/>
                </a:solidFill>
              </a:rPr>
              <a:t>الموافقة</a:t>
            </a:r>
            <a:r>
              <a:rPr lang="ar-SA" dirty="0" smtClean="0">
                <a:solidFill>
                  <a:schemeClr val="dk1"/>
                </a:solidFill>
              </a:rPr>
              <a:t> </a:t>
            </a:r>
            <a:r>
              <a:rPr lang="ar-SA" dirty="0">
                <a:solidFill>
                  <a:schemeClr val="dk1"/>
                </a:solidFill>
              </a:rPr>
              <a:t>على خدمات تخزين الطاقة</a:t>
            </a:r>
            <a:endParaRPr lang="en-US" dirty="0">
              <a:solidFill>
                <a:schemeClr val="dk1"/>
              </a:solidFill>
            </a:endParaRPr>
          </a:p>
          <a:p>
            <a:pPr algn="just">
              <a:lnSpc>
                <a:spcPct val="100000"/>
              </a:lnSpc>
              <a:spcBef>
                <a:spcPts val="0"/>
              </a:spcBef>
              <a:defRPr/>
            </a:pPr>
            <a:r>
              <a:rPr lang="ar-SA" u="sng" dirty="0" smtClean="0">
                <a:solidFill>
                  <a:schemeClr val="dk1"/>
                </a:solidFill>
              </a:rPr>
              <a:t>إستيفاء</a:t>
            </a:r>
            <a:r>
              <a:rPr lang="ar-SA" dirty="0" smtClean="0">
                <a:solidFill>
                  <a:schemeClr val="dk1"/>
                </a:solidFill>
              </a:rPr>
              <a:t> </a:t>
            </a:r>
            <a:r>
              <a:rPr lang="ar-SA" dirty="0">
                <a:solidFill>
                  <a:schemeClr val="dk1"/>
                </a:solidFill>
              </a:rPr>
              <a:t>التعرفة والرسوم لقاء الإستفادة من هذه الخدمات </a:t>
            </a:r>
            <a:endParaRPr lang="en-US" dirty="0">
              <a:solidFill>
                <a:schemeClr val="dk1"/>
              </a:solidFill>
            </a:endParaRPr>
          </a:p>
          <a:p>
            <a:pPr algn="just">
              <a:lnSpc>
                <a:spcPct val="100000"/>
              </a:lnSpc>
              <a:spcBef>
                <a:spcPts val="0"/>
              </a:spcBef>
              <a:defRPr/>
            </a:pPr>
            <a:r>
              <a:rPr lang="ar-SA" u="sng" dirty="0" smtClean="0">
                <a:solidFill>
                  <a:schemeClr val="dk1"/>
                </a:solidFill>
              </a:rPr>
              <a:t>الموافقة</a:t>
            </a:r>
            <a:r>
              <a:rPr lang="ar-SA" dirty="0" smtClean="0">
                <a:solidFill>
                  <a:schemeClr val="dk1"/>
                </a:solidFill>
              </a:rPr>
              <a:t> </a:t>
            </a:r>
            <a:r>
              <a:rPr lang="ar-SA" dirty="0">
                <a:solidFill>
                  <a:schemeClr val="dk1"/>
                </a:solidFill>
              </a:rPr>
              <a:t>على الربط بين إنتاج الطاقة وشبكتها الكهربائية </a:t>
            </a:r>
            <a:endParaRPr lang="en-US" dirty="0">
              <a:solidFill>
                <a:schemeClr val="dk1"/>
              </a:solidFill>
            </a:endParaRPr>
          </a:p>
          <a:p>
            <a:pPr algn="just">
              <a:lnSpc>
                <a:spcPct val="100000"/>
              </a:lnSpc>
              <a:spcBef>
                <a:spcPts val="0"/>
              </a:spcBef>
              <a:defRPr/>
            </a:pPr>
            <a:r>
              <a:rPr lang="ar-SA" u="sng" dirty="0" smtClean="0">
                <a:solidFill>
                  <a:schemeClr val="dk1"/>
                </a:solidFill>
              </a:rPr>
              <a:t>التعاقد</a:t>
            </a:r>
            <a:r>
              <a:rPr lang="ar-SA" dirty="0" smtClean="0">
                <a:solidFill>
                  <a:schemeClr val="dk1"/>
                </a:solidFill>
              </a:rPr>
              <a:t> </a:t>
            </a:r>
            <a:r>
              <a:rPr lang="ar-SA" dirty="0">
                <a:solidFill>
                  <a:schemeClr val="dk1"/>
                </a:solidFill>
              </a:rPr>
              <a:t>وفق نظام التعداد الصافي </a:t>
            </a:r>
            <a:endParaRPr lang="en-US" dirty="0">
              <a:solidFill>
                <a:schemeClr val="dk1"/>
              </a:solidFill>
            </a:endParaRPr>
          </a:p>
          <a:p>
            <a:pPr algn="just"/>
            <a:endParaRPr lang="en-US" dirty="0" smtClean="0">
              <a:solidFill>
                <a:schemeClr val="dk1"/>
              </a:solidFill>
            </a:endParaRPr>
          </a:p>
          <a:p>
            <a:pPr algn="just"/>
            <a:endParaRPr lang="en-US" dirty="0" smtClean="0">
              <a:solidFill>
                <a:schemeClr val="dk1"/>
              </a:solidFill>
            </a:endParaRPr>
          </a:p>
          <a:p>
            <a:pPr algn="just"/>
            <a:endParaRPr lang="en-US" dirty="0"/>
          </a:p>
        </p:txBody>
      </p:sp>
    </p:spTree>
    <p:extLst>
      <p:ext uri="{BB962C8B-B14F-4D97-AF65-F5344CB8AC3E}">
        <p14:creationId xmlns:p14="http://schemas.microsoft.com/office/powerpoint/2010/main" val="85225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270725"/>
            <a:ext cx="7886700" cy="5085626"/>
          </a:xfrm>
        </p:spPr>
        <p:txBody>
          <a:bodyPr>
            <a:normAutofit/>
          </a:bodyPr>
          <a:lstStyle/>
          <a:p>
            <a:pPr marL="0" indent="0" algn="ctr">
              <a:buNone/>
            </a:pPr>
            <a:r>
              <a:rPr lang="ar-SA" sz="4000" dirty="0"/>
              <a:t>انتاج الطاقة المتجددة الموزعة: انتاج الطاقة الكهربائية باستخدام أنظمة الطاقة المتجددة وربطها بالشبكة العامة، على أن لا تتعدى قدرة الانتاج لكل نظام طاقة متجددة فردي الـ 10 ميغاوات او ما يوازيها.</a:t>
            </a:r>
            <a:endParaRPr lang="en-US" sz="4000"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2</a:t>
            </a:fld>
            <a:endParaRPr lang="en-US" dirty="0"/>
          </a:p>
        </p:txBody>
      </p:sp>
    </p:spTree>
    <p:extLst>
      <p:ext uri="{BB962C8B-B14F-4D97-AF65-F5344CB8AC3E}">
        <p14:creationId xmlns:p14="http://schemas.microsoft.com/office/powerpoint/2010/main" val="31892271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LB" dirty="0"/>
              <a:t>الصلاحيات ذات الطابع</a:t>
            </a:r>
            <a:r>
              <a:rPr lang="en-US" dirty="0"/>
              <a:t> </a:t>
            </a:r>
            <a:r>
              <a:rPr lang="ar-LB" dirty="0"/>
              <a:t>الإداري والناظم للهيئة </a:t>
            </a:r>
            <a:r>
              <a:rPr lang="ar-LB" dirty="0" smtClean="0"/>
              <a:t>الناظمة</a:t>
            </a:r>
            <a:endParaRPr lang="en-US" dirty="0"/>
          </a:p>
        </p:txBody>
      </p:sp>
      <p:sp>
        <p:nvSpPr>
          <p:cNvPr id="3" name="Content Placeholder 2"/>
          <p:cNvSpPr>
            <a:spLocks noGrp="1"/>
          </p:cNvSpPr>
          <p:nvPr>
            <p:ph idx="1"/>
          </p:nvPr>
        </p:nvSpPr>
        <p:spPr/>
        <p:txBody>
          <a:bodyPr>
            <a:normAutofit fontScale="92500" lnSpcReduction="10000"/>
          </a:bodyPr>
          <a:lstStyle/>
          <a:p>
            <a:pPr algn="just"/>
            <a:r>
              <a:rPr lang="ar-SA" dirty="0">
                <a:solidFill>
                  <a:schemeClr val="dk1"/>
                </a:solidFill>
              </a:rPr>
              <a:t>وضع الإجراءات والمبادئ اللازمة لتمكين تبادل الطاقة بين الأقران خارج </a:t>
            </a:r>
            <a:r>
              <a:rPr lang="ar-SA" dirty="0" smtClean="0">
                <a:solidFill>
                  <a:schemeClr val="dk1"/>
                </a:solidFill>
              </a:rPr>
              <a:t>الموقع</a:t>
            </a:r>
            <a:endParaRPr lang="en-US" dirty="0" smtClean="0">
              <a:solidFill>
                <a:schemeClr val="dk1"/>
              </a:solidFill>
            </a:endParaRPr>
          </a:p>
          <a:p>
            <a:pPr algn="just"/>
            <a:r>
              <a:rPr lang="ar-SA" dirty="0" smtClean="0">
                <a:solidFill>
                  <a:schemeClr val="dk1"/>
                </a:solidFill>
              </a:rPr>
              <a:t>رفع </a:t>
            </a:r>
            <a:r>
              <a:rPr lang="ar-SA" dirty="0">
                <a:solidFill>
                  <a:schemeClr val="dk1"/>
                </a:solidFill>
              </a:rPr>
              <a:t>تقرير سنوي إلى وزارة المياه والطاقة حول تنفيذ إنتاج الطاقة المتجددة الموزعة</a:t>
            </a:r>
            <a:endParaRPr lang="en-US" dirty="0">
              <a:solidFill>
                <a:schemeClr val="dk1"/>
              </a:solidFill>
            </a:endParaRPr>
          </a:p>
          <a:p>
            <a:pPr algn="just"/>
            <a:r>
              <a:rPr lang="ar-SA" dirty="0">
                <a:solidFill>
                  <a:schemeClr val="dk1"/>
                </a:solidFill>
              </a:rPr>
              <a:t>إنشاء سجل لإنتاج الطاقة المتجددة الموزعة في لبنان والإحتفاظ </a:t>
            </a:r>
            <a:r>
              <a:rPr lang="ar-SA" dirty="0" smtClean="0">
                <a:solidFill>
                  <a:schemeClr val="dk1"/>
                </a:solidFill>
              </a:rPr>
              <a:t>به</a:t>
            </a:r>
            <a:r>
              <a:rPr lang="ar-LB" dirty="0" smtClean="0">
                <a:solidFill>
                  <a:schemeClr val="dk1"/>
                </a:solidFill>
              </a:rPr>
              <a:t> .</a:t>
            </a:r>
            <a:r>
              <a:rPr lang="ar-SA" dirty="0" smtClean="0">
                <a:solidFill>
                  <a:schemeClr val="dk1"/>
                </a:solidFill>
              </a:rPr>
              <a:t>تلقي </a:t>
            </a:r>
            <a:r>
              <a:rPr lang="ar-SA" dirty="0">
                <a:solidFill>
                  <a:schemeClr val="dk1"/>
                </a:solidFill>
              </a:rPr>
              <a:t>المعلومات بشأن البيانات المالية والتقنية لأنظمة الطاقة المتجددة العائدة </a:t>
            </a:r>
            <a:r>
              <a:rPr lang="ar-SA" dirty="0" smtClean="0">
                <a:solidFill>
                  <a:schemeClr val="dk1"/>
                </a:solidFill>
              </a:rPr>
              <a:t>إليها</a:t>
            </a:r>
            <a:endParaRPr lang="ar-LB" dirty="0" smtClean="0">
              <a:solidFill>
                <a:schemeClr val="dk1"/>
              </a:solidFill>
            </a:endParaRPr>
          </a:p>
          <a:p>
            <a:pPr lvl="0" algn="just"/>
            <a:r>
              <a:rPr lang="ar-SA" dirty="0">
                <a:solidFill>
                  <a:schemeClr val="dk1"/>
                </a:solidFill>
              </a:rPr>
              <a:t>إنشاء مرصد الطاقة المتجددة </a:t>
            </a:r>
            <a:r>
              <a:rPr lang="ar-SA" dirty="0" smtClean="0">
                <a:solidFill>
                  <a:schemeClr val="dk1"/>
                </a:solidFill>
              </a:rPr>
              <a:t>و </a:t>
            </a:r>
            <a:r>
              <a:rPr lang="ar-SA" dirty="0">
                <a:solidFill>
                  <a:schemeClr val="dk1"/>
                </a:solidFill>
              </a:rPr>
              <a:t>إعداد وإصدار تقرير المرصد السنوي الذي يقيم اتجاهات سوق الطاقة المتجددة وتحدياتها </a:t>
            </a:r>
            <a:r>
              <a:rPr lang="ar-SA" dirty="0" smtClean="0">
                <a:solidFill>
                  <a:schemeClr val="dk1"/>
                </a:solidFill>
              </a:rPr>
              <a:t>ومؤشراتها</a:t>
            </a:r>
            <a:endParaRPr lang="ar-LB" dirty="0" smtClean="0">
              <a:solidFill>
                <a:schemeClr val="dk1"/>
              </a:solidFill>
            </a:endParaRPr>
          </a:p>
          <a:p>
            <a:pPr algn="just"/>
            <a:r>
              <a:rPr lang="ar-SA" dirty="0">
                <a:solidFill>
                  <a:schemeClr val="dk1"/>
                </a:solidFill>
              </a:rPr>
              <a:t>نشر قائمة للبيانات والمعلومات المطلوبة من منتجي الطاقة المتجددة و/أو </a:t>
            </a:r>
            <a:r>
              <a:rPr lang="ar-SA" dirty="0" smtClean="0">
                <a:solidFill>
                  <a:schemeClr val="dk1"/>
                </a:solidFill>
              </a:rPr>
              <a:t>المتعهدين</a:t>
            </a:r>
            <a:endParaRPr lang="ar-LB" dirty="0" smtClean="0">
              <a:solidFill>
                <a:schemeClr val="dk1"/>
              </a:solidFill>
            </a:endParaRPr>
          </a:p>
          <a:p>
            <a:pPr algn="just"/>
            <a:r>
              <a:rPr lang="ar-SA" dirty="0">
                <a:solidFill>
                  <a:schemeClr val="dk1"/>
                </a:solidFill>
              </a:rPr>
              <a:t>إصدار تقرير توجيهي يتضمن النماذج الرسمية المطلوبة و نشر النماذج على موقعها الالكتروني</a:t>
            </a:r>
            <a:endParaRPr lang="en-US" dirty="0">
              <a:solidFill>
                <a:schemeClr val="dk1"/>
              </a:solidFill>
            </a:endParaRPr>
          </a:p>
          <a:p>
            <a:pPr algn="just"/>
            <a:endParaRPr lang="en-US" dirty="0"/>
          </a:p>
          <a:p>
            <a:pPr lvl="0" algn="just"/>
            <a:endParaRPr lang="en-US" dirty="0">
              <a:solidFill>
                <a:schemeClr val="dk1"/>
              </a:solidFill>
            </a:endParaRPr>
          </a:p>
          <a:p>
            <a:pPr algn="just"/>
            <a:endParaRPr lang="en-US" dirty="0"/>
          </a:p>
          <a:p>
            <a:pPr marL="0" lvl="0" indent="0" algn="just">
              <a:lnSpc>
                <a:spcPct val="100000"/>
              </a:lnSpc>
              <a:spcBef>
                <a:spcPts val="0"/>
              </a:spcBef>
              <a:buNone/>
              <a:defRPr/>
            </a:pPr>
            <a:endParaRPr lang="en-US" dirty="0">
              <a:solidFill>
                <a:schemeClr val="dk1"/>
              </a:solidFill>
            </a:endParaRPr>
          </a:p>
          <a:p>
            <a:pPr algn="just"/>
            <a:endParaRPr lang="en-US" dirty="0"/>
          </a:p>
          <a:p>
            <a:pPr algn="just"/>
            <a:endParaRPr lang="en-US" dirty="0">
              <a:solidFill>
                <a:schemeClr val="dk1"/>
              </a:solidFill>
            </a:endParaRPr>
          </a:p>
          <a:p>
            <a:pPr algn="just"/>
            <a:endParaRPr lang="en-US" dirty="0">
              <a:solidFill>
                <a:schemeClr val="dk1"/>
              </a:solidFill>
            </a:endParaRPr>
          </a:p>
          <a:p>
            <a:pPr algn="just"/>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20</a:t>
            </a:fld>
            <a:endParaRPr lang="en-US" dirty="0"/>
          </a:p>
        </p:txBody>
      </p:sp>
    </p:spTree>
    <p:extLst>
      <p:ext uri="{BB962C8B-B14F-4D97-AF65-F5344CB8AC3E}">
        <p14:creationId xmlns:p14="http://schemas.microsoft.com/office/powerpoint/2010/main" val="142098012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LB" dirty="0"/>
              <a:t>الصلاحيات ذات الطابع</a:t>
            </a:r>
            <a:r>
              <a:rPr lang="en-US" dirty="0"/>
              <a:t> </a:t>
            </a:r>
            <a:r>
              <a:rPr lang="ar-LB" dirty="0" smtClean="0"/>
              <a:t>التجاري </a:t>
            </a:r>
            <a:r>
              <a:rPr lang="ar-LB" dirty="0"/>
              <a:t>لمؤسسة كهرباء لبنان </a:t>
            </a:r>
            <a:endParaRPr lang="en-US" dirty="0"/>
          </a:p>
        </p:txBody>
      </p:sp>
      <p:sp>
        <p:nvSpPr>
          <p:cNvPr id="3" name="Content Placeholder 2"/>
          <p:cNvSpPr>
            <a:spLocks noGrp="1"/>
          </p:cNvSpPr>
          <p:nvPr>
            <p:ph idx="1"/>
          </p:nvPr>
        </p:nvSpPr>
        <p:spPr/>
        <p:txBody>
          <a:bodyPr>
            <a:normAutofit/>
          </a:bodyPr>
          <a:lstStyle/>
          <a:p>
            <a:pPr lvl="0">
              <a:lnSpc>
                <a:spcPct val="100000"/>
              </a:lnSpc>
              <a:spcBef>
                <a:spcPts val="0"/>
              </a:spcBef>
              <a:defRPr/>
            </a:pPr>
            <a:r>
              <a:rPr lang="ar-SA" dirty="0" smtClean="0">
                <a:solidFill>
                  <a:schemeClr val="dk1"/>
                </a:solidFill>
              </a:rPr>
              <a:t>دفع البدل المالي على صافي كمية الطاقة وفقًا للتعرفة</a:t>
            </a:r>
            <a:endParaRPr lang="ar-LB" dirty="0" smtClean="0">
              <a:solidFill>
                <a:schemeClr val="dk1"/>
              </a:solidFill>
            </a:endParaRPr>
          </a:p>
          <a:p>
            <a:pPr>
              <a:lnSpc>
                <a:spcPct val="100000"/>
              </a:lnSpc>
              <a:spcBef>
                <a:spcPts val="0"/>
              </a:spcBef>
              <a:defRPr/>
            </a:pPr>
            <a:r>
              <a:rPr lang="ar-SA" dirty="0" smtClean="0">
                <a:solidFill>
                  <a:schemeClr val="dk1"/>
                </a:solidFill>
              </a:rPr>
              <a:t>إستيفاء </a:t>
            </a:r>
            <a:r>
              <a:rPr lang="ar-SA" dirty="0">
                <a:solidFill>
                  <a:schemeClr val="dk1"/>
                </a:solidFill>
              </a:rPr>
              <a:t>رسوم عبور الطاقة بناءً على إتفاقية العبور </a:t>
            </a:r>
            <a:endParaRPr lang="en-US" dirty="0">
              <a:solidFill>
                <a:schemeClr val="dk1"/>
              </a:solidFill>
            </a:endParaRPr>
          </a:p>
          <a:p>
            <a:pPr>
              <a:lnSpc>
                <a:spcPct val="100000"/>
              </a:lnSpc>
              <a:spcBef>
                <a:spcPts val="0"/>
              </a:spcBef>
              <a:defRPr/>
            </a:pPr>
            <a:r>
              <a:rPr lang="ar-SA" dirty="0" smtClean="0">
                <a:solidFill>
                  <a:schemeClr val="dk1"/>
                </a:solidFill>
              </a:rPr>
              <a:t>السماح </a:t>
            </a:r>
            <a:r>
              <a:rPr lang="ar-SA" dirty="0">
                <a:solidFill>
                  <a:schemeClr val="dk1"/>
                </a:solidFill>
              </a:rPr>
              <a:t>بتبادل الطاقة المتجددة الموردة من خلال عقود بين المؤسسة والمنتج والمستهلك </a:t>
            </a:r>
            <a:endParaRPr lang="en-US" dirty="0">
              <a:solidFill>
                <a:schemeClr val="dk1"/>
              </a:solidFill>
            </a:endParaRPr>
          </a:p>
          <a:p>
            <a:pPr lvl="0">
              <a:lnSpc>
                <a:spcPct val="100000"/>
              </a:lnSpc>
              <a:spcBef>
                <a:spcPts val="0"/>
              </a:spcBef>
              <a:defRPr/>
            </a:pPr>
            <a:endParaRPr lang="en-US" dirty="0">
              <a:solidFill>
                <a:schemeClr val="dk1"/>
              </a:solidFill>
            </a:endParaRPr>
          </a:p>
          <a:p>
            <a:pPr algn="just"/>
            <a:endParaRPr lang="en-US" dirty="0"/>
          </a:p>
          <a:p>
            <a:pPr lvl="0" algn="just"/>
            <a:endParaRPr lang="en-US" dirty="0">
              <a:solidFill>
                <a:schemeClr val="dk1"/>
              </a:solidFill>
            </a:endParaRPr>
          </a:p>
          <a:p>
            <a:pPr algn="just"/>
            <a:endParaRPr lang="en-US" dirty="0"/>
          </a:p>
          <a:p>
            <a:pPr algn="just">
              <a:lnSpc>
                <a:spcPct val="100000"/>
              </a:lnSpc>
              <a:spcBef>
                <a:spcPts val="0"/>
              </a:spcBef>
              <a:defRPr/>
            </a:pPr>
            <a:endParaRPr lang="en-US" dirty="0">
              <a:solidFill>
                <a:schemeClr val="dk1"/>
              </a:solidFill>
            </a:endParaRPr>
          </a:p>
          <a:p>
            <a:pPr algn="just"/>
            <a:endParaRPr lang="en-US" dirty="0"/>
          </a:p>
          <a:p>
            <a:pPr algn="just"/>
            <a:endParaRPr lang="en-US" dirty="0">
              <a:solidFill>
                <a:schemeClr val="dk1"/>
              </a:solidFill>
            </a:endParaRPr>
          </a:p>
          <a:p>
            <a:pPr algn="just"/>
            <a:endParaRPr lang="en-US" dirty="0">
              <a:solidFill>
                <a:schemeClr val="dk1"/>
              </a:solidFill>
            </a:endParaRPr>
          </a:p>
          <a:p>
            <a:pPr algn="just"/>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21</a:t>
            </a:fld>
            <a:endParaRPr lang="en-US" dirty="0"/>
          </a:p>
        </p:txBody>
      </p:sp>
    </p:spTree>
    <p:extLst>
      <p:ext uri="{BB962C8B-B14F-4D97-AF65-F5344CB8AC3E}">
        <p14:creationId xmlns:p14="http://schemas.microsoft.com/office/powerpoint/2010/main" val="17117844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endParaRPr lang="en-US" dirty="0"/>
          </a:p>
          <a:p>
            <a:pPr marL="0" indent="0" algn="ctr">
              <a:buNone/>
            </a:pPr>
            <a:r>
              <a:rPr lang="ar-LB" sz="4400" dirty="0"/>
              <a:t>شكراً لإصغائكم</a:t>
            </a:r>
            <a:endParaRPr lang="en-US" sz="4400" dirty="0" smtClean="0"/>
          </a:p>
          <a:p>
            <a:pPr marL="0" indent="0" algn="ctr">
              <a:buNone/>
            </a:pPr>
            <a:endParaRPr lang="en-US" dirty="0"/>
          </a:p>
          <a:p>
            <a:pPr marL="0" indent="0" algn="ctr">
              <a:buNone/>
            </a:pPr>
            <a:endParaRPr lang="en-US" dirty="0" smtClean="0"/>
          </a:p>
          <a:p>
            <a:pPr marL="0" indent="0" algn="ctr">
              <a:buNone/>
            </a:pPr>
            <a:endParaRPr lang="en-US" dirty="0"/>
          </a:p>
          <a:p>
            <a:pPr marL="0" indent="0" algn="ctr">
              <a:buNone/>
            </a:pPr>
            <a:r>
              <a:rPr lang="en-US" dirty="0" smtClean="0"/>
              <a:t>sorina.Mortada@lcec.org.lb</a:t>
            </a:r>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22</a:t>
            </a:fld>
            <a:endParaRPr lang="en-US" dirty="0"/>
          </a:p>
        </p:txBody>
      </p:sp>
    </p:spTree>
    <p:extLst>
      <p:ext uri="{BB962C8B-B14F-4D97-AF65-F5344CB8AC3E}">
        <p14:creationId xmlns:p14="http://schemas.microsoft.com/office/powerpoint/2010/main" val="46554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630005" y="6417049"/>
            <a:ext cx="3964641" cy="243729"/>
          </a:xfrm>
        </p:spPr>
        <p:txBody>
          <a:bodyPr>
            <a:normAutofit fontScale="47500" lnSpcReduction="20000"/>
          </a:bodyPr>
          <a:lstStyle/>
          <a:p>
            <a:pPr marL="0" indent="0" algn="ctr">
              <a:buNone/>
            </a:pPr>
            <a:r>
              <a:rPr lang="en-US" b="1" dirty="0" smtClean="0"/>
              <a:t>Capacity Increase in MW</a:t>
            </a:r>
            <a:endParaRPr lang="en-US" b="1"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3</a:t>
            </a:fld>
            <a:endParaRPr lang="en-US" dirty="0"/>
          </a:p>
        </p:txBody>
      </p:sp>
      <p:graphicFrame>
        <p:nvGraphicFramePr>
          <p:cNvPr id="5" name="Chart 4"/>
          <p:cNvGraphicFramePr>
            <a:graphicFrameLocks/>
          </p:cNvGraphicFramePr>
          <p:nvPr>
            <p:extLst>
              <p:ext uri="{D42A27DB-BD31-4B8C-83A1-F6EECF244321}">
                <p14:modId xmlns:p14="http://schemas.microsoft.com/office/powerpoint/2010/main" val="3562684850"/>
              </p:ext>
            </p:extLst>
          </p:nvPr>
        </p:nvGraphicFramePr>
        <p:xfrm>
          <a:off x="322310" y="0"/>
          <a:ext cx="5217878" cy="27432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p:cNvGraphicFramePr>
            <a:graphicFrameLocks/>
          </p:cNvGraphicFramePr>
          <p:nvPr>
            <p:extLst>
              <p:ext uri="{D42A27DB-BD31-4B8C-83A1-F6EECF244321}">
                <p14:modId xmlns:p14="http://schemas.microsoft.com/office/powerpoint/2010/main" val="2776290879"/>
              </p:ext>
            </p:extLst>
          </p:nvPr>
        </p:nvGraphicFramePr>
        <p:xfrm>
          <a:off x="2709302" y="2955645"/>
          <a:ext cx="5806048" cy="340070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015487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pPr algn="r"/>
            <a:r>
              <a:rPr lang="ar-LB" sz="3100" dirty="0">
                <a:latin typeface="Simplified Arabic" panose="02020603050405020304" pitchFamily="18" charset="-78"/>
                <a:cs typeface="Simplified Arabic" panose="02020603050405020304" pitchFamily="18" charset="-78"/>
              </a:rPr>
              <a:t>الجدول </a:t>
            </a:r>
            <a:r>
              <a:rPr lang="ar-LB" sz="3100" dirty="0" smtClean="0">
                <a:latin typeface="Simplified Arabic" panose="02020603050405020304" pitchFamily="18" charset="-78"/>
                <a:cs typeface="Simplified Arabic" panose="02020603050405020304" pitchFamily="18" charset="-78"/>
              </a:rPr>
              <a:t>الزمني</a:t>
            </a:r>
            <a:endParaRPr lang="en-US" sz="3100" dirty="0">
              <a:latin typeface="Simplified Arabic" panose="02020603050405020304" pitchFamily="18" charset="-78"/>
              <a:cs typeface="Simplified Arabic" panose="02020603050405020304" pitchFamily="18" charset="-78"/>
            </a:endParaRPr>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79BDE9A2-FBD0-4082-8BD8-157BA7E0C10A}" type="slidenum">
              <a:rPr lang="en-US" smtClean="0"/>
              <a:pPr/>
              <a:t>4</a:t>
            </a:fld>
            <a:endParaRPr lang="en-US" dirty="0"/>
          </a:p>
        </p:txBody>
      </p:sp>
      <p:graphicFrame>
        <p:nvGraphicFramePr>
          <p:cNvPr id="5" name="Content Placeholder 7"/>
          <p:cNvGraphicFramePr>
            <a:graphicFrameLocks/>
          </p:cNvGraphicFramePr>
          <p:nvPr>
            <p:extLst>
              <p:ext uri="{D42A27DB-BD31-4B8C-83A1-F6EECF244321}">
                <p14:modId xmlns:p14="http://schemas.microsoft.com/office/powerpoint/2010/main" val="1485044573"/>
              </p:ext>
            </p:extLst>
          </p:nvPr>
        </p:nvGraphicFramePr>
        <p:xfrm>
          <a:off x="287991" y="812241"/>
          <a:ext cx="8515350" cy="53914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850531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30460"/>
            <a:ext cx="7886700" cy="748885"/>
          </a:xfrm>
        </p:spPr>
        <p:txBody>
          <a:bodyPr/>
          <a:lstStyle/>
          <a:p>
            <a:pPr algn="r"/>
            <a:r>
              <a:rPr lang="ar-LB" dirty="0">
                <a:latin typeface="Simplified Arabic" panose="02020603050405020304" pitchFamily="18" charset="-78"/>
                <a:cs typeface="Simplified Arabic" panose="02020603050405020304" pitchFamily="18" charset="-78"/>
              </a:rPr>
              <a:t>المحاور الأساسية</a:t>
            </a:r>
            <a:endParaRPr lang="en-US" dirty="0"/>
          </a:p>
        </p:txBody>
      </p:sp>
      <p:sp>
        <p:nvSpPr>
          <p:cNvPr id="3" name="Content Placeholder 2"/>
          <p:cNvSpPr>
            <a:spLocks noGrp="1"/>
          </p:cNvSpPr>
          <p:nvPr>
            <p:ph idx="1"/>
          </p:nvPr>
        </p:nvSpPr>
        <p:spPr>
          <a:xfrm>
            <a:off x="628650" y="1009805"/>
            <a:ext cx="7886700" cy="5085626"/>
          </a:xfrm>
        </p:spPr>
        <p:txBody>
          <a:bodyPr>
            <a:normAutofit fontScale="92500" lnSpcReduction="10000"/>
          </a:bodyPr>
          <a:lstStyle/>
          <a:p>
            <a:pPr marL="0" indent="0" algn="r" rtl="1">
              <a:buNone/>
            </a:pPr>
            <a:r>
              <a:rPr lang="ar-SA" dirty="0"/>
              <a:t>الأسباب الموجبة</a:t>
            </a:r>
            <a:endParaRPr lang="en-US" dirty="0"/>
          </a:p>
          <a:p>
            <a:pPr marL="0" indent="0" algn="r" rtl="1">
              <a:buNone/>
            </a:pPr>
            <a:r>
              <a:rPr lang="ar-SA" dirty="0"/>
              <a:t>المادة 1. التعريفات</a:t>
            </a:r>
            <a:endParaRPr lang="en-US" dirty="0"/>
          </a:p>
          <a:p>
            <a:pPr marL="0" indent="0" algn="r" rtl="1">
              <a:buNone/>
            </a:pPr>
            <a:r>
              <a:rPr lang="ar-SA" dirty="0"/>
              <a:t>المادة 2. نطاق القانون</a:t>
            </a:r>
            <a:endParaRPr lang="en-US" dirty="0"/>
          </a:p>
          <a:p>
            <a:pPr marL="0" indent="0" algn="r" rtl="1">
              <a:buNone/>
            </a:pPr>
            <a:r>
              <a:rPr lang="ar-SA" dirty="0"/>
              <a:t>المادة 3. نظام التعداد الصافي</a:t>
            </a:r>
            <a:endParaRPr lang="en-US" dirty="0"/>
          </a:p>
          <a:p>
            <a:pPr marL="0" indent="0" algn="r" rtl="1">
              <a:buNone/>
            </a:pPr>
            <a:r>
              <a:rPr lang="ar-SA" dirty="0"/>
              <a:t>المادة 4. اتفاقيات شراء الطاقة</a:t>
            </a:r>
            <a:endParaRPr lang="en-US" dirty="0"/>
          </a:p>
          <a:p>
            <a:pPr marL="0" indent="0" algn="r" rtl="1">
              <a:buNone/>
            </a:pPr>
            <a:r>
              <a:rPr lang="ar-SA" dirty="0"/>
              <a:t>المادة 5. الرصد والمراقبة</a:t>
            </a:r>
            <a:endParaRPr lang="en-US" dirty="0"/>
          </a:p>
          <a:p>
            <a:pPr marL="0" indent="0" algn="r" rtl="1">
              <a:buNone/>
            </a:pPr>
            <a:r>
              <a:rPr lang="ar-SA" dirty="0"/>
              <a:t>المادة 6. اصدار الانظمة والقرارات اللازمة</a:t>
            </a:r>
            <a:endParaRPr lang="en-US" dirty="0"/>
          </a:p>
          <a:p>
            <a:pPr marL="0" indent="0" algn="r" rtl="1">
              <a:buNone/>
            </a:pPr>
            <a:r>
              <a:rPr lang="ar-SA" dirty="0"/>
              <a:t>المادة 7. مديرية الطاقة البديلة</a:t>
            </a:r>
            <a:endParaRPr lang="en-US" dirty="0"/>
          </a:p>
          <a:p>
            <a:pPr marL="0" indent="0" algn="r" rtl="1">
              <a:buNone/>
            </a:pPr>
            <a:r>
              <a:rPr lang="ar-SA" dirty="0"/>
              <a:t>المادة 8.  حدود مسؤوليات المؤسسة</a:t>
            </a:r>
            <a:endParaRPr lang="en-US" dirty="0"/>
          </a:p>
          <a:p>
            <a:pPr marL="0" indent="0" algn="r" rtl="1">
              <a:buNone/>
            </a:pPr>
            <a:r>
              <a:rPr lang="ar-SA" dirty="0"/>
              <a:t>المادة </a:t>
            </a:r>
            <a:r>
              <a:rPr lang="en-US" dirty="0"/>
              <a:t>9</a:t>
            </a:r>
            <a:r>
              <a:rPr lang="ar-SA" dirty="0"/>
              <a:t>. أحكام مؤقتة </a:t>
            </a:r>
            <a:endParaRPr lang="en-US" dirty="0"/>
          </a:p>
          <a:p>
            <a:pPr marL="0" indent="0" algn="r" rtl="1">
              <a:buNone/>
            </a:pPr>
            <a:r>
              <a:rPr lang="ar-SA" dirty="0"/>
              <a:t>المادة </a:t>
            </a:r>
            <a:r>
              <a:rPr lang="en-US" dirty="0"/>
              <a:t>10</a:t>
            </a:r>
            <a:r>
              <a:rPr lang="ar-SA" dirty="0"/>
              <a:t>.  تاريخ نفاذ هذا القانون</a:t>
            </a:r>
            <a:endParaRPr lang="en-US" dirty="0"/>
          </a:p>
          <a:p>
            <a:pPr marL="0" indent="0" algn="r" rtl="1">
              <a:buNone/>
            </a:pPr>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5</a:t>
            </a:fld>
            <a:endParaRPr lang="en-US" dirty="0"/>
          </a:p>
        </p:txBody>
      </p:sp>
    </p:spTree>
    <p:extLst>
      <p:ext uri="{BB962C8B-B14F-4D97-AF65-F5344CB8AC3E}">
        <p14:creationId xmlns:p14="http://schemas.microsoft.com/office/powerpoint/2010/main" val="40421516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a:t>ركائز الصيغة النهائية</a:t>
            </a:r>
            <a:endParaRPr lang="en-US" dirty="0"/>
          </a:p>
        </p:txBody>
      </p:sp>
      <p:sp>
        <p:nvSpPr>
          <p:cNvPr id="3" name="Content Placeholder 2"/>
          <p:cNvSpPr>
            <a:spLocks noGrp="1"/>
          </p:cNvSpPr>
          <p:nvPr>
            <p:ph idx="1"/>
          </p:nvPr>
        </p:nvSpPr>
        <p:spPr>
          <a:xfrm>
            <a:off x="628650" y="1416380"/>
            <a:ext cx="7886700" cy="2136238"/>
          </a:xfrm>
        </p:spPr>
        <p:txBody>
          <a:bodyPr>
            <a:normAutofit/>
          </a:bodyPr>
          <a:lstStyle/>
          <a:p>
            <a:pPr lvl="1" algn="just"/>
            <a:r>
              <a:rPr lang="ar-LB" sz="3200" dirty="0"/>
              <a:t>الصلاحيات ذات الطابع</a:t>
            </a:r>
            <a:r>
              <a:rPr lang="en-US" sz="3200" dirty="0"/>
              <a:t> </a:t>
            </a:r>
            <a:r>
              <a:rPr lang="ar-LB" sz="3200" dirty="0"/>
              <a:t>الإداري والناظم للهيئة الناظمة</a:t>
            </a:r>
            <a:endParaRPr lang="en-US" sz="3200" dirty="0"/>
          </a:p>
          <a:p>
            <a:pPr lvl="1" algn="just"/>
            <a:r>
              <a:rPr lang="ar-LB" sz="3200" dirty="0"/>
              <a:t> الصلاحيات ذات الطابع</a:t>
            </a:r>
            <a:r>
              <a:rPr lang="en-US" sz="3200" dirty="0"/>
              <a:t> </a:t>
            </a:r>
            <a:r>
              <a:rPr lang="ar-LB" sz="3200" dirty="0"/>
              <a:t>التجاري و الناتجة عن ملكية المؤسسة للشبكة  والتحكم فيها لمؤسسة كهرباء لبنان </a:t>
            </a:r>
            <a:endParaRPr lang="en-US" sz="3200" dirty="0"/>
          </a:p>
          <a:p>
            <a:pPr algn="just"/>
            <a:endParaRPr lang="en-US" sz="3200" dirty="0"/>
          </a:p>
          <a:p>
            <a:endParaRPr lang="en-US" sz="3200"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6</a:t>
            </a:fld>
            <a:endParaRPr lang="en-US" dirty="0"/>
          </a:p>
        </p:txBody>
      </p:sp>
    </p:spTree>
    <p:extLst>
      <p:ext uri="{BB962C8B-B14F-4D97-AF65-F5344CB8AC3E}">
        <p14:creationId xmlns:p14="http://schemas.microsoft.com/office/powerpoint/2010/main" val="15129714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نطاق القانون</a:t>
            </a:r>
            <a:endParaRPr lang="en-US" dirty="0"/>
          </a:p>
        </p:txBody>
      </p:sp>
      <p:sp>
        <p:nvSpPr>
          <p:cNvPr id="3" name="Content Placeholder 2"/>
          <p:cNvSpPr>
            <a:spLocks noGrp="1"/>
          </p:cNvSpPr>
          <p:nvPr>
            <p:ph idx="1"/>
          </p:nvPr>
        </p:nvSpPr>
        <p:spPr/>
        <p:txBody>
          <a:bodyPr>
            <a:normAutofit fontScale="85000" lnSpcReduction="10000"/>
          </a:bodyPr>
          <a:lstStyle/>
          <a:p>
            <a:pPr algn="just"/>
            <a:r>
              <a:rPr lang="ar-SA" dirty="0"/>
              <a:t>يطبق هذا القانون على انتاج الطاقة المتجددة الموزعة والتي تستفيد من مختلف ترتيبات نظام التعداد </a:t>
            </a:r>
            <a:r>
              <a:rPr lang="ar-SA" dirty="0" smtClean="0"/>
              <a:t>الصافي</a:t>
            </a:r>
            <a:endParaRPr lang="en-US" dirty="0" smtClean="0"/>
          </a:p>
          <a:p>
            <a:pPr algn="just"/>
            <a:r>
              <a:rPr lang="ar-SA" dirty="0"/>
              <a:t>يطبق هذا القانون على انتاج وبيع الطاقة المتجددة عبر اتفاقيات شراء الطاقة في الموقع وخارج </a:t>
            </a:r>
            <a:r>
              <a:rPr lang="ar-SA" dirty="0" smtClean="0"/>
              <a:t>الموقع</a:t>
            </a:r>
            <a:endParaRPr lang="en-US" dirty="0" smtClean="0"/>
          </a:p>
          <a:p>
            <a:pPr algn="just"/>
            <a:r>
              <a:rPr lang="ar-LB" dirty="0"/>
              <a:t>تضع المؤسسة </a:t>
            </a:r>
            <a:r>
              <a:rPr lang="ar-SA" dirty="0"/>
              <a:t>الإجراءات اللازمة لتأمين </a:t>
            </a:r>
            <a:r>
              <a:rPr lang="ar-SA" u="sng" dirty="0"/>
              <a:t>أولوية الإرسال </a:t>
            </a:r>
            <a:r>
              <a:rPr lang="ar-SA" dirty="0"/>
              <a:t>وتقوم بالتحضيرات اللازمة لتأمين أولوية الإرسال وفق الإستطاعة. تقوم المؤسسة بربط منتجي الطاقة الحاصلين على إذن وفقًا لأحكام قانون 462/2002 </a:t>
            </a:r>
            <a:r>
              <a:rPr lang="ar-LB" dirty="0"/>
              <a:t>بالشبكة العامة و توافق</a:t>
            </a:r>
            <a:r>
              <a:rPr lang="ar-LB" b="1" dirty="0"/>
              <a:t> </a:t>
            </a:r>
            <a:r>
              <a:rPr lang="ar-LB" dirty="0"/>
              <a:t> لهم </a:t>
            </a:r>
            <a:r>
              <a:rPr lang="ar-SA" dirty="0"/>
              <a:t>تخزين الطاقة</a:t>
            </a:r>
            <a:r>
              <a:rPr lang="ar-LB" dirty="0"/>
              <a:t> المنتجة وذلك </a:t>
            </a:r>
            <a:r>
              <a:rPr lang="ar-LB" u="sng" dirty="0"/>
              <a:t>وفقاً للقدرات الفنية ولإمكانيات الشبكة العامة في موقع الربط</a:t>
            </a:r>
            <a:r>
              <a:rPr lang="ar-LB" dirty="0"/>
              <a:t> وبعد الـتأكد من مطابقة أنظمة الطاقة المتجددة للمواصفات الفنية المطلوبة من قبل المؤسسة، ولا يجوز للمؤسسة عدم الربط بإستثناء الجوانب المتعلقة بالأمور التقنية. و</a:t>
            </a:r>
            <a:r>
              <a:rPr lang="ar-SA" dirty="0"/>
              <a:t>تحدد الهيئة كافة التعرفات والرسوم العائدة للاجازة بالربط ليتم إستيفائها من قبل المؤسسة.</a:t>
            </a:r>
            <a:endParaRPr lang="en-US" dirty="0"/>
          </a:p>
          <a:p>
            <a:pPr algn="just"/>
            <a:r>
              <a:rPr lang="ar-SA" dirty="0" smtClean="0"/>
              <a:t>تشمل </a:t>
            </a:r>
            <a:r>
              <a:rPr lang="ar-SA" dirty="0"/>
              <a:t>أنظمة الطاقة المتجددة بموجب هذا القانون جميع أشكال إنتاج الكهرباء من مصادر الطاقة غير الأحفورية وغير القابلة للنفاذ والتي لديها قدرة قصوى لإنتاج الطاقة لا تزيد عن 10 ميغاوات عند نقطة الربط.</a:t>
            </a:r>
            <a:endParaRPr lang="en-US" dirty="0"/>
          </a:p>
          <a:p>
            <a:pPr algn="just"/>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7</a:t>
            </a:fld>
            <a:endParaRPr lang="en-US" dirty="0"/>
          </a:p>
        </p:txBody>
      </p:sp>
    </p:spTree>
    <p:extLst>
      <p:ext uri="{BB962C8B-B14F-4D97-AF65-F5344CB8AC3E}">
        <p14:creationId xmlns:p14="http://schemas.microsoft.com/office/powerpoint/2010/main" val="1268766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79BDE9A2-FBD0-4082-8BD8-157BA7E0C10A}" type="slidenum">
              <a:rPr lang="en-US" smtClean="0"/>
              <a:pPr/>
              <a:t>8</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607850135"/>
              </p:ext>
            </p:extLst>
          </p:nvPr>
        </p:nvGraphicFramePr>
        <p:xfrm>
          <a:off x="332815" y="374442"/>
          <a:ext cx="8182535" cy="5918492"/>
        </p:xfrm>
        <a:graphic>
          <a:graphicData uri="http://schemas.openxmlformats.org/drawingml/2006/table">
            <a:tbl>
              <a:tblPr firstRow="1" bandRow="1">
                <a:tableStyleId>{5C22544A-7EE6-4342-B048-85BDC9FD1C3A}</a:tableStyleId>
              </a:tblPr>
              <a:tblGrid>
                <a:gridCol w="1636507"/>
                <a:gridCol w="1636507"/>
                <a:gridCol w="1636507"/>
                <a:gridCol w="1636507"/>
                <a:gridCol w="1636507"/>
              </a:tblGrid>
              <a:tr h="564978">
                <a:tc>
                  <a:txBody>
                    <a:bodyPr/>
                    <a:lstStyle/>
                    <a:p>
                      <a:pPr algn="r"/>
                      <a:r>
                        <a:rPr lang="ar-LB" dirty="0" smtClean="0">
                          <a:latin typeface="Arial" panose="020B0604020202020204" pitchFamily="34" charset="0"/>
                          <a:cs typeface="Arial" panose="020B0604020202020204" pitchFamily="34" charset="0"/>
                        </a:rPr>
                        <a:t>مثال على التنفيذ</a:t>
                      </a:r>
                      <a:endParaRPr lang="en-US" dirty="0">
                        <a:latin typeface="Arial" panose="020B0604020202020204" pitchFamily="34" charset="0"/>
                        <a:cs typeface="Arial" panose="020B0604020202020204" pitchFamily="34" charset="0"/>
                      </a:endParaRPr>
                    </a:p>
                  </a:txBody>
                  <a:tcPr/>
                </a:tc>
                <a:tc>
                  <a:txBody>
                    <a:bodyPr/>
                    <a:lstStyle/>
                    <a:p>
                      <a:pPr algn="r"/>
                      <a:r>
                        <a:rPr lang="ar-LB" dirty="0" smtClean="0">
                          <a:latin typeface="Arial" panose="020B0604020202020204" pitchFamily="34" charset="0"/>
                          <a:cs typeface="Arial" panose="020B0604020202020204" pitchFamily="34" charset="0"/>
                        </a:rPr>
                        <a:t>الموقع</a:t>
                      </a:r>
                      <a:endParaRPr lang="en-US" dirty="0">
                        <a:latin typeface="Arial" panose="020B0604020202020204" pitchFamily="34" charset="0"/>
                        <a:cs typeface="Arial" panose="020B0604020202020204" pitchFamily="34" charset="0"/>
                      </a:endParaRPr>
                    </a:p>
                  </a:txBody>
                  <a:tcPr/>
                </a:tc>
                <a:tc>
                  <a:txBody>
                    <a:bodyPr/>
                    <a:lstStyle/>
                    <a:p>
                      <a:pPr algn="r"/>
                      <a:r>
                        <a:rPr lang="ar-LB" dirty="0" smtClean="0">
                          <a:latin typeface="Arial" panose="020B0604020202020204" pitchFamily="34" charset="0"/>
                          <a:cs typeface="Arial" panose="020B0604020202020204" pitchFamily="34" charset="0"/>
                        </a:rPr>
                        <a:t>المالك </a:t>
                      </a:r>
                      <a:endParaRPr lang="en-US" dirty="0">
                        <a:latin typeface="Arial" panose="020B0604020202020204" pitchFamily="34" charset="0"/>
                        <a:cs typeface="Arial" panose="020B0604020202020204" pitchFamily="34" charset="0"/>
                      </a:endParaRPr>
                    </a:p>
                  </a:txBody>
                  <a:tcPr/>
                </a:tc>
                <a:tc>
                  <a:txBody>
                    <a:bodyPr/>
                    <a:lstStyle/>
                    <a:p>
                      <a:pPr algn="r"/>
                      <a:r>
                        <a:rPr lang="en-US" dirty="0" smtClean="0">
                          <a:latin typeface="Arial" panose="020B0604020202020204" pitchFamily="34" charset="0"/>
                          <a:cs typeface="Arial" panose="020B0604020202020204" pitchFamily="34" charset="0"/>
                        </a:rPr>
                        <a:t>Arrangement</a:t>
                      </a:r>
                      <a:endParaRPr lang="en-US" dirty="0">
                        <a:latin typeface="Arial" panose="020B0604020202020204" pitchFamily="34" charset="0"/>
                        <a:cs typeface="Arial" panose="020B0604020202020204" pitchFamily="34" charset="0"/>
                      </a:endParaRPr>
                    </a:p>
                  </a:txBody>
                  <a:tcPr/>
                </a:tc>
                <a:tc>
                  <a:txBody>
                    <a:bodyPr/>
                    <a:lstStyle/>
                    <a:p>
                      <a:pPr algn="r"/>
                      <a:r>
                        <a:rPr lang="ar-LB" dirty="0" smtClean="0">
                          <a:latin typeface="Arial" panose="020B0604020202020204" pitchFamily="34" charset="0"/>
                          <a:cs typeface="Arial" panose="020B0604020202020204" pitchFamily="34" charset="0"/>
                        </a:rPr>
                        <a:t>الترتيب</a:t>
                      </a:r>
                      <a:endParaRPr lang="en-US" dirty="0">
                        <a:latin typeface="Arial" panose="020B0604020202020204" pitchFamily="34" charset="0"/>
                        <a:cs typeface="Arial" panose="020B0604020202020204" pitchFamily="34" charset="0"/>
                      </a:endParaRPr>
                    </a:p>
                  </a:txBody>
                  <a:tcPr/>
                </a:tc>
              </a:tr>
              <a:tr h="1049245">
                <a:tc>
                  <a:txBody>
                    <a:bodyPr/>
                    <a:lstStyle/>
                    <a:p>
                      <a:pPr algn="r"/>
                      <a:r>
                        <a:rPr lang="ar-LB" dirty="0" smtClean="0">
                          <a:latin typeface="Arial" panose="020B0604020202020204" pitchFamily="34" charset="0"/>
                          <a:cs typeface="Arial" panose="020B0604020202020204" pitchFamily="34" charset="0"/>
                        </a:rPr>
                        <a:t>طاقة شمسية على سطح المنزل</a:t>
                      </a:r>
                      <a:endParaRPr lang="en-US" dirty="0">
                        <a:latin typeface="Arial" panose="020B0604020202020204" pitchFamily="34" charset="0"/>
                        <a:cs typeface="Arial" panose="020B0604020202020204" pitchFamily="34" charset="0"/>
                      </a:endParaRPr>
                    </a:p>
                  </a:txBody>
                  <a:tcPr/>
                </a:tc>
                <a:tc>
                  <a:txBody>
                    <a:bodyPr/>
                    <a:lstStyle/>
                    <a:p>
                      <a:pPr algn="r"/>
                      <a:r>
                        <a:rPr lang="ar-LB" dirty="0" smtClean="0">
                          <a:latin typeface="Arial" panose="020B0604020202020204" pitchFamily="34" charset="0"/>
                          <a:cs typeface="Arial" panose="020B0604020202020204" pitchFamily="34" charset="0"/>
                        </a:rPr>
                        <a:t>موقع واحد</a:t>
                      </a:r>
                      <a:endParaRPr lang="en-US"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dirty="0" smtClean="0">
                          <a:latin typeface="Arial" panose="020B0604020202020204" pitchFamily="34" charset="0"/>
                          <a:cs typeface="Arial" panose="020B0604020202020204" pitchFamily="34" charset="0"/>
                        </a:rPr>
                        <a:t>مالك </a:t>
                      </a:r>
                      <a:r>
                        <a:rPr lang="ar-SA" dirty="0" smtClean="0">
                          <a:latin typeface="Arial" panose="020B0604020202020204" pitchFamily="34" charset="0"/>
                          <a:cs typeface="Arial" panose="020B0604020202020204" pitchFamily="34" charset="0"/>
                        </a:rPr>
                        <a:t>منفرد</a:t>
                      </a:r>
                      <a:endParaRPr lang="en-US" dirty="0" smtClean="0">
                        <a:latin typeface="Arial" panose="020B0604020202020204" pitchFamily="34" charset="0"/>
                        <a:cs typeface="Arial" panose="020B0604020202020204" pitchFamily="34" charset="0"/>
                      </a:endParaRPr>
                    </a:p>
                    <a:p>
                      <a:pPr algn="r"/>
                      <a:endParaRPr lang="en-US" dirty="0">
                        <a:latin typeface="Arial" panose="020B0604020202020204" pitchFamily="34" charset="0"/>
                        <a:cs typeface="Arial" panose="020B0604020202020204" pitchFamily="34" charset="0"/>
                      </a:endParaRPr>
                    </a:p>
                  </a:txBody>
                  <a:tcPr/>
                </a:tc>
                <a:tc>
                  <a:txBody>
                    <a:bodyPr/>
                    <a:lstStyle/>
                    <a:p>
                      <a:pPr algn="ctr"/>
                      <a:r>
                        <a:rPr lang="en-US" dirty="0" smtClean="0">
                          <a:latin typeface="Arial" panose="020B0604020202020204" pitchFamily="34" charset="0"/>
                          <a:cs typeface="Arial" panose="020B0604020202020204" pitchFamily="34" charset="0"/>
                        </a:rPr>
                        <a:t>Single owner net metering</a:t>
                      </a:r>
                      <a:endParaRPr lang="en-US"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SA" dirty="0" smtClean="0">
                          <a:latin typeface="Arial" panose="020B0604020202020204" pitchFamily="34" charset="0"/>
                          <a:cs typeface="Arial" panose="020B0604020202020204" pitchFamily="34" charset="0"/>
                        </a:rPr>
                        <a:t>نظام التعداد الصافي لمالك منفرد</a:t>
                      </a:r>
                      <a:endParaRPr lang="en-US" dirty="0" smtClean="0">
                        <a:latin typeface="Arial" panose="020B0604020202020204" pitchFamily="34" charset="0"/>
                        <a:cs typeface="Arial" panose="020B0604020202020204" pitchFamily="34" charset="0"/>
                      </a:endParaRPr>
                    </a:p>
                    <a:p>
                      <a:pPr algn="r"/>
                      <a:endParaRPr lang="en-US" dirty="0">
                        <a:latin typeface="Arial" panose="020B0604020202020204" pitchFamily="34" charset="0"/>
                        <a:cs typeface="Arial" panose="020B0604020202020204" pitchFamily="34" charset="0"/>
                      </a:endParaRPr>
                    </a:p>
                  </a:txBody>
                  <a:tcPr/>
                </a:tc>
              </a:tr>
              <a:tr h="1049245">
                <a:tc>
                  <a:txBody>
                    <a:bodyPr/>
                    <a:lstStyle/>
                    <a:p>
                      <a:pPr algn="r"/>
                      <a:r>
                        <a:rPr lang="ar-LB" dirty="0" smtClean="0">
                          <a:latin typeface="Arial" panose="020B0604020202020204" pitchFamily="34" charset="0"/>
                          <a:cs typeface="Arial" panose="020B0604020202020204" pitchFamily="34" charset="0"/>
                        </a:rPr>
                        <a:t>أرض زراعية / مزرعة</a:t>
                      </a:r>
                      <a:endParaRPr lang="en-US" dirty="0">
                        <a:latin typeface="Arial" panose="020B0604020202020204" pitchFamily="34" charset="0"/>
                        <a:cs typeface="Arial" panose="020B0604020202020204" pitchFamily="34" charset="0"/>
                      </a:endParaRPr>
                    </a:p>
                  </a:txBody>
                  <a:tcPr/>
                </a:tc>
                <a:tc>
                  <a:txBody>
                    <a:bodyPr/>
                    <a:lstStyle/>
                    <a:p>
                      <a:pPr algn="r"/>
                      <a:r>
                        <a:rPr lang="ar-LB" dirty="0" smtClean="0">
                          <a:latin typeface="Arial" panose="020B0604020202020204" pitchFamily="34" charset="0"/>
                          <a:cs typeface="Arial" panose="020B0604020202020204" pitchFamily="34" charset="0"/>
                        </a:rPr>
                        <a:t>موقع واحد (</a:t>
                      </a:r>
                      <a:r>
                        <a:rPr lang="ar-SA" sz="1800" kern="1200" dirty="0" smtClean="0">
                          <a:solidFill>
                            <a:schemeClr val="dk1"/>
                          </a:solidFill>
                          <a:effectLst/>
                          <a:latin typeface="Arial" panose="020B0604020202020204" pitchFamily="34" charset="0"/>
                          <a:ea typeface="+mn-ea"/>
                          <a:cs typeface="Arial" panose="020B0604020202020204" pitchFamily="34" charset="0"/>
                        </a:rPr>
                        <a:t>نفس العقار أو في عدة عقارات متلاصقة</a:t>
                      </a:r>
                      <a:r>
                        <a:rPr lang="ar-LB" sz="1800" kern="1200" dirty="0" smtClean="0">
                          <a:solidFill>
                            <a:schemeClr val="dk1"/>
                          </a:solidFill>
                          <a:effectLst/>
                          <a:latin typeface="Arial" panose="020B0604020202020204" pitchFamily="34" charset="0"/>
                          <a:ea typeface="+mn-ea"/>
                          <a:cs typeface="Arial" panose="020B0604020202020204" pitchFamily="34" charset="0"/>
                        </a:rPr>
                        <a:t>)</a:t>
                      </a:r>
                      <a:endParaRPr lang="en-US"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dirty="0" smtClean="0">
                          <a:latin typeface="Arial" panose="020B0604020202020204" pitchFamily="34" charset="0"/>
                          <a:cs typeface="Arial" panose="020B0604020202020204" pitchFamily="34" charset="0"/>
                        </a:rPr>
                        <a:t>مالك </a:t>
                      </a:r>
                      <a:r>
                        <a:rPr lang="ar-SA" dirty="0" smtClean="0">
                          <a:latin typeface="Arial" panose="020B0604020202020204" pitchFamily="34" charset="0"/>
                          <a:cs typeface="Arial" panose="020B0604020202020204" pitchFamily="34" charset="0"/>
                        </a:rPr>
                        <a:t>منفرد</a:t>
                      </a:r>
                      <a:endParaRPr lang="en-US" dirty="0" smtClean="0">
                        <a:latin typeface="Arial" panose="020B0604020202020204" pitchFamily="34" charset="0"/>
                        <a:cs typeface="Arial" panose="020B0604020202020204" pitchFamily="34" charset="0"/>
                      </a:endParaRPr>
                    </a:p>
                    <a:p>
                      <a:pPr algn="r"/>
                      <a:endParaRPr lang="en-US" dirty="0">
                        <a:latin typeface="Arial" panose="020B0604020202020204" pitchFamily="34" charset="0"/>
                        <a:cs typeface="Arial" panose="020B0604020202020204" pitchFamily="34" charset="0"/>
                      </a:endParaRPr>
                    </a:p>
                  </a:txBody>
                  <a:tcPr/>
                </a:tc>
                <a:tc>
                  <a:txBody>
                    <a:bodyPr/>
                    <a:lstStyle/>
                    <a:p>
                      <a:pPr algn="ctr"/>
                      <a:r>
                        <a:rPr lang="en-US" dirty="0" smtClean="0">
                          <a:latin typeface="Arial" panose="020B0604020202020204" pitchFamily="34" charset="0"/>
                          <a:cs typeface="Arial" panose="020B0604020202020204" pitchFamily="34" charset="0"/>
                        </a:rPr>
                        <a:t>Basic meter aggregation</a:t>
                      </a:r>
                      <a:endParaRPr lang="en-US"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SA" dirty="0" smtClean="0">
                          <a:latin typeface="Arial" panose="020B0604020202020204" pitchFamily="34" charset="0"/>
                          <a:cs typeface="Arial" panose="020B0604020202020204" pitchFamily="34" charset="0"/>
                        </a:rPr>
                        <a:t>تجميع  قياسات العدادات الاساسية</a:t>
                      </a:r>
                      <a:endParaRPr lang="en-US" dirty="0" smtClean="0">
                        <a:latin typeface="Arial" panose="020B0604020202020204" pitchFamily="34" charset="0"/>
                        <a:cs typeface="Arial" panose="020B0604020202020204" pitchFamily="34" charset="0"/>
                      </a:endParaRPr>
                    </a:p>
                    <a:p>
                      <a:pPr algn="r"/>
                      <a:endParaRPr lang="en-US" dirty="0">
                        <a:latin typeface="Arial" panose="020B0604020202020204" pitchFamily="34" charset="0"/>
                        <a:cs typeface="Arial" panose="020B0604020202020204" pitchFamily="34" charset="0"/>
                      </a:endParaRPr>
                    </a:p>
                  </a:txBody>
                  <a:tcPr/>
                </a:tc>
              </a:tr>
              <a:tr h="1291379">
                <a:tc>
                  <a:txBody>
                    <a:bodyPr/>
                    <a:lstStyle/>
                    <a:p>
                      <a:pPr algn="r"/>
                      <a:r>
                        <a:rPr lang="ar-LB" dirty="0" smtClean="0">
                          <a:latin typeface="Arial" panose="020B0604020202020204" pitchFamily="34" charset="0"/>
                          <a:cs typeface="Arial" panose="020B0604020202020204" pitchFamily="34" charset="0"/>
                        </a:rPr>
                        <a:t>مبنى إداري/مكاتب/مبنى سكني</a:t>
                      </a:r>
                      <a:endParaRPr lang="en-US"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dirty="0" smtClean="0">
                          <a:latin typeface="Arial" panose="020B0604020202020204" pitchFamily="34" charset="0"/>
                          <a:cs typeface="Arial" panose="020B0604020202020204" pitchFamily="34" charset="0"/>
                        </a:rPr>
                        <a:t>موقع واحد(</a:t>
                      </a:r>
                      <a:r>
                        <a:rPr lang="ar-SA" sz="1800" kern="1200" dirty="0" smtClean="0">
                          <a:solidFill>
                            <a:schemeClr val="dk1"/>
                          </a:solidFill>
                          <a:effectLst/>
                          <a:latin typeface="Arial" panose="020B0604020202020204" pitchFamily="34" charset="0"/>
                          <a:ea typeface="+mn-ea"/>
                          <a:cs typeface="Arial" panose="020B0604020202020204" pitchFamily="34" charset="0"/>
                        </a:rPr>
                        <a:t>نفس العقار أو في عدة عقارات متلاصقة</a:t>
                      </a:r>
                      <a:r>
                        <a:rPr lang="ar-LB" sz="1800" kern="1200" dirty="0" smtClean="0">
                          <a:solidFill>
                            <a:schemeClr val="dk1"/>
                          </a:solidFill>
                          <a:effectLst/>
                          <a:latin typeface="Arial" panose="020B0604020202020204" pitchFamily="34" charset="0"/>
                          <a:ea typeface="+mn-ea"/>
                          <a:cs typeface="Arial" panose="020B0604020202020204" pitchFamily="34" charset="0"/>
                        </a:rPr>
                        <a:t>)</a:t>
                      </a:r>
                      <a:endParaRPr lang="en-US" dirty="0" smtClean="0">
                        <a:latin typeface="Arial" panose="020B0604020202020204" pitchFamily="34" charset="0"/>
                        <a:cs typeface="Arial" panose="020B0604020202020204" pitchFamily="34" charset="0"/>
                      </a:endParaRPr>
                    </a:p>
                    <a:p>
                      <a:pPr algn="r"/>
                      <a:endParaRPr lang="en-US" dirty="0">
                        <a:latin typeface="Arial" panose="020B0604020202020204" pitchFamily="34" charset="0"/>
                        <a:cs typeface="Arial" panose="020B0604020202020204" pitchFamily="34" charset="0"/>
                      </a:endParaRPr>
                    </a:p>
                  </a:txBody>
                  <a:tcPr/>
                </a:tc>
                <a:tc>
                  <a:txBody>
                    <a:bodyPr/>
                    <a:lstStyle/>
                    <a:p>
                      <a:pPr algn="r"/>
                      <a:r>
                        <a:rPr lang="ar-LB" dirty="0" smtClean="0">
                          <a:latin typeface="Arial" panose="020B0604020202020204" pitchFamily="34" charset="0"/>
                          <a:cs typeface="Arial" panose="020B0604020202020204" pitchFamily="34" charset="0"/>
                        </a:rPr>
                        <a:t>مالكين متعددين</a:t>
                      </a:r>
                      <a:endParaRPr lang="en-US" dirty="0">
                        <a:latin typeface="Arial" panose="020B0604020202020204" pitchFamily="34" charset="0"/>
                        <a:cs typeface="Arial" panose="020B0604020202020204" pitchFamily="34" charset="0"/>
                      </a:endParaRPr>
                    </a:p>
                  </a:txBody>
                  <a:tcPr/>
                </a:tc>
                <a:tc>
                  <a:txBody>
                    <a:bodyPr/>
                    <a:lstStyle/>
                    <a:p>
                      <a:pPr algn="ctr"/>
                      <a:r>
                        <a:rPr lang="en-US" dirty="0" smtClean="0">
                          <a:latin typeface="Arial" panose="020B0604020202020204" pitchFamily="34" charset="0"/>
                          <a:cs typeface="Arial" panose="020B0604020202020204" pitchFamily="34" charset="0"/>
                        </a:rPr>
                        <a:t>Tenant meter aggregation</a:t>
                      </a:r>
                      <a:endParaRPr lang="en-US"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SA" dirty="0" smtClean="0">
                          <a:latin typeface="Arial" panose="020B0604020202020204" pitchFamily="34" charset="0"/>
                          <a:cs typeface="Arial" panose="020B0604020202020204" pitchFamily="34" charset="0"/>
                        </a:rPr>
                        <a:t>تجميع عدادات المستأجرين و/أو المالكين</a:t>
                      </a:r>
                      <a:endParaRPr lang="en-US" dirty="0" smtClean="0">
                        <a:latin typeface="Arial" panose="020B0604020202020204" pitchFamily="34" charset="0"/>
                        <a:cs typeface="Arial" panose="020B0604020202020204" pitchFamily="34" charset="0"/>
                      </a:endParaRPr>
                    </a:p>
                    <a:p>
                      <a:pPr algn="r"/>
                      <a:endParaRPr lang="en-US" dirty="0">
                        <a:latin typeface="Arial" panose="020B0604020202020204" pitchFamily="34" charset="0"/>
                        <a:cs typeface="Arial" panose="020B0604020202020204" pitchFamily="34" charset="0"/>
                      </a:endParaRPr>
                    </a:p>
                  </a:txBody>
                  <a:tcPr/>
                </a:tc>
              </a:tr>
              <a:tr h="807112">
                <a:tc>
                  <a:txBody>
                    <a:bodyPr/>
                    <a:lstStyle/>
                    <a:p>
                      <a:pPr algn="r"/>
                      <a:r>
                        <a:rPr lang="ar-LB" dirty="0" smtClean="0">
                          <a:latin typeface="Arial" panose="020B0604020202020204" pitchFamily="34" charset="0"/>
                          <a:cs typeface="Arial" panose="020B0604020202020204" pitchFamily="34" charset="0"/>
                        </a:rPr>
                        <a:t>منشآت بلدية/حكومية</a:t>
                      </a:r>
                      <a:endParaRPr lang="en-US" dirty="0">
                        <a:latin typeface="Arial" panose="020B0604020202020204" pitchFamily="34" charset="0"/>
                        <a:cs typeface="Arial" panose="020B0604020202020204" pitchFamily="34" charset="0"/>
                      </a:endParaRPr>
                    </a:p>
                  </a:txBody>
                  <a:tcPr/>
                </a:tc>
                <a:tc>
                  <a:txBody>
                    <a:bodyPr/>
                    <a:lstStyle/>
                    <a:p>
                      <a:pPr algn="r"/>
                      <a:r>
                        <a:rPr lang="ar-LB" dirty="0" smtClean="0">
                          <a:latin typeface="Arial" panose="020B0604020202020204" pitchFamily="34" charset="0"/>
                          <a:cs typeface="Arial" panose="020B0604020202020204" pitchFamily="34" charset="0"/>
                        </a:rPr>
                        <a:t>مواقع متعددة</a:t>
                      </a:r>
                      <a:endParaRPr lang="en-US"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LB" dirty="0" smtClean="0">
                          <a:latin typeface="Arial" panose="020B0604020202020204" pitchFamily="34" charset="0"/>
                          <a:cs typeface="Arial" panose="020B0604020202020204" pitchFamily="34" charset="0"/>
                        </a:rPr>
                        <a:t>مالك </a:t>
                      </a:r>
                      <a:r>
                        <a:rPr lang="ar-SA" dirty="0" smtClean="0">
                          <a:latin typeface="Arial" panose="020B0604020202020204" pitchFamily="34" charset="0"/>
                          <a:cs typeface="Arial" panose="020B0604020202020204" pitchFamily="34" charset="0"/>
                        </a:rPr>
                        <a:t>منفرد</a:t>
                      </a:r>
                      <a:endParaRPr lang="en-US" dirty="0" smtClean="0">
                        <a:latin typeface="Arial" panose="020B0604020202020204" pitchFamily="34" charset="0"/>
                        <a:cs typeface="Arial" panose="020B0604020202020204" pitchFamily="34" charset="0"/>
                      </a:endParaRPr>
                    </a:p>
                    <a:p>
                      <a:pPr algn="r"/>
                      <a:endParaRPr lang="en-US" dirty="0">
                        <a:latin typeface="Arial" panose="020B0604020202020204" pitchFamily="34" charset="0"/>
                        <a:cs typeface="Arial" panose="020B0604020202020204" pitchFamily="34" charset="0"/>
                      </a:endParaRPr>
                    </a:p>
                  </a:txBody>
                  <a:tcPr/>
                </a:tc>
                <a:tc>
                  <a:txBody>
                    <a:bodyPr/>
                    <a:lstStyle/>
                    <a:p>
                      <a:pPr algn="ctr"/>
                      <a:r>
                        <a:rPr lang="en-US" dirty="0" smtClean="0">
                          <a:latin typeface="Arial" panose="020B0604020202020204" pitchFamily="34" charset="0"/>
                          <a:cs typeface="Arial" panose="020B0604020202020204" pitchFamily="34" charset="0"/>
                        </a:rPr>
                        <a:t>Multi-site aggregation</a:t>
                      </a:r>
                      <a:endParaRPr lang="en-US"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SA" dirty="0" smtClean="0">
                          <a:latin typeface="Arial" panose="020B0604020202020204" pitchFamily="34" charset="0"/>
                          <a:cs typeface="Arial" panose="020B0604020202020204" pitchFamily="34" charset="0"/>
                        </a:rPr>
                        <a:t>تجميع  قياسات العدادات المتعددة المواقع</a:t>
                      </a:r>
                      <a:endParaRPr lang="en-US" dirty="0" smtClean="0">
                        <a:latin typeface="Arial" panose="020B0604020202020204" pitchFamily="34" charset="0"/>
                        <a:cs typeface="Arial" panose="020B0604020202020204" pitchFamily="34" charset="0"/>
                      </a:endParaRPr>
                    </a:p>
                  </a:txBody>
                  <a:tcPr/>
                </a:tc>
              </a:tr>
              <a:tr h="1049245">
                <a:tc>
                  <a:txBody>
                    <a:bodyPr/>
                    <a:lstStyle/>
                    <a:p>
                      <a:pPr algn="r"/>
                      <a:r>
                        <a:rPr lang="ar-LB" dirty="0" smtClean="0">
                          <a:latin typeface="Arial" panose="020B0604020202020204" pitchFamily="34" charset="0"/>
                          <a:cs typeface="Arial" panose="020B0604020202020204" pitchFamily="34" charset="0"/>
                        </a:rPr>
                        <a:t>بلدة/ضيعة</a:t>
                      </a:r>
                      <a:endParaRPr lang="en-US" dirty="0">
                        <a:latin typeface="Arial" panose="020B0604020202020204" pitchFamily="34" charset="0"/>
                        <a:cs typeface="Arial" panose="020B0604020202020204" pitchFamily="34" charset="0"/>
                      </a:endParaRPr>
                    </a:p>
                  </a:txBody>
                  <a:tcPr/>
                </a:tc>
                <a:tc>
                  <a:txBody>
                    <a:bodyPr/>
                    <a:lstStyle/>
                    <a:p>
                      <a:pPr algn="r"/>
                      <a:r>
                        <a:rPr lang="ar-LB" dirty="0" smtClean="0">
                          <a:latin typeface="Arial" panose="020B0604020202020204" pitchFamily="34" charset="0"/>
                          <a:cs typeface="Arial" panose="020B0604020202020204" pitchFamily="34" charset="0"/>
                        </a:rPr>
                        <a:t>مواقع متعددة</a:t>
                      </a:r>
                      <a:endParaRPr lang="en-US" dirty="0">
                        <a:latin typeface="Arial" panose="020B0604020202020204" pitchFamily="34" charset="0"/>
                        <a:cs typeface="Arial" panose="020B0604020202020204" pitchFamily="34" charset="0"/>
                      </a:endParaRPr>
                    </a:p>
                  </a:txBody>
                  <a:tcPr/>
                </a:tc>
                <a:tc>
                  <a:txBody>
                    <a:bodyPr/>
                    <a:lstStyle/>
                    <a:p>
                      <a:pPr algn="r"/>
                      <a:r>
                        <a:rPr lang="ar-LB" dirty="0" smtClean="0">
                          <a:latin typeface="Arial" panose="020B0604020202020204" pitchFamily="34" charset="0"/>
                          <a:cs typeface="Arial" panose="020B0604020202020204" pitchFamily="34" charset="0"/>
                        </a:rPr>
                        <a:t>مالكين متعددين</a:t>
                      </a:r>
                      <a:endParaRPr lang="en-US" dirty="0">
                        <a:latin typeface="Arial" panose="020B0604020202020204" pitchFamily="34" charset="0"/>
                        <a:cs typeface="Arial" panose="020B0604020202020204" pitchFamily="34" charset="0"/>
                      </a:endParaRPr>
                    </a:p>
                  </a:txBody>
                  <a:tcPr/>
                </a:tc>
                <a:tc>
                  <a:txBody>
                    <a:bodyPr/>
                    <a:lstStyle/>
                    <a:p>
                      <a:pPr algn="ctr"/>
                      <a:r>
                        <a:rPr lang="en-US" dirty="0" smtClean="0">
                          <a:latin typeface="Arial" panose="020B0604020202020204" pitchFamily="34" charset="0"/>
                          <a:cs typeface="Arial" panose="020B0604020202020204" pitchFamily="34" charset="0"/>
                        </a:rPr>
                        <a:t>‘Virtual’ or ‘community’ net metering</a:t>
                      </a:r>
                      <a:endParaRPr lang="en-US" dirty="0">
                        <a:latin typeface="Arial" panose="020B0604020202020204" pitchFamily="34" charset="0"/>
                        <a:cs typeface="Arial" panose="020B0604020202020204" pitchFamily="34" charset="0"/>
                      </a:endParaRPr>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ar-SA" dirty="0" smtClean="0">
                          <a:latin typeface="Arial" panose="020B0604020202020204" pitchFamily="34" charset="0"/>
                          <a:cs typeface="Arial" panose="020B0604020202020204" pitchFamily="34" charset="0"/>
                        </a:rPr>
                        <a:t>نظام التعداد الصافي الإفتراضي او الجماعي</a:t>
                      </a:r>
                      <a:endParaRPr lang="en-US" dirty="0" smtClean="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0492523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نظام التعداد الصافي</a:t>
            </a:r>
            <a:endParaRPr lang="en-US" dirty="0"/>
          </a:p>
        </p:txBody>
      </p:sp>
      <p:sp>
        <p:nvSpPr>
          <p:cNvPr id="3" name="Content Placeholder 2"/>
          <p:cNvSpPr>
            <a:spLocks noGrp="1"/>
          </p:cNvSpPr>
          <p:nvPr>
            <p:ph idx="1"/>
          </p:nvPr>
        </p:nvSpPr>
        <p:spPr>
          <a:xfrm>
            <a:off x="628650" y="634419"/>
            <a:ext cx="7886700" cy="5836398"/>
          </a:xfrm>
        </p:spPr>
        <p:txBody>
          <a:bodyPr>
            <a:normAutofit lnSpcReduction="10000"/>
          </a:bodyPr>
          <a:lstStyle/>
          <a:p>
            <a:pPr algn="just"/>
            <a:r>
              <a:rPr lang="ar-SA" dirty="0"/>
              <a:t>تضع الهيئة كلما إقتضى الأمر، نظام خاص للتعداد الصافي ويشمل على سبيل المثال لا الحصر:</a:t>
            </a:r>
            <a:endParaRPr lang="en-US" dirty="0"/>
          </a:p>
          <a:p>
            <a:pPr lvl="1" algn="just"/>
            <a:r>
              <a:rPr lang="ar-SA" dirty="0" smtClean="0"/>
              <a:t>فئات المشتركين المؤهلين</a:t>
            </a:r>
            <a:endParaRPr lang="en-US" dirty="0" smtClean="0"/>
          </a:p>
          <a:p>
            <a:pPr lvl="1" algn="just"/>
            <a:r>
              <a:rPr lang="ar-SA" dirty="0" smtClean="0"/>
              <a:t>الأنواع المؤهلة لأنظمة  الطاقة المتجددة</a:t>
            </a:r>
            <a:endParaRPr lang="en-US" dirty="0" smtClean="0"/>
          </a:p>
          <a:p>
            <a:pPr lvl="1" algn="just"/>
            <a:r>
              <a:rPr lang="ar-SA" dirty="0" smtClean="0"/>
              <a:t>المواصفات </a:t>
            </a:r>
            <a:r>
              <a:rPr lang="ar-SA" dirty="0"/>
              <a:t>الفنية التي يستوجب توفرها في أنظمة الطاقة المتجددة</a:t>
            </a:r>
            <a:endParaRPr lang="en-US" dirty="0"/>
          </a:p>
          <a:p>
            <a:pPr lvl="1" algn="just"/>
            <a:r>
              <a:rPr lang="ar-SA" dirty="0"/>
              <a:t>الحد الأقصى من الطاقة الكهربائية المنتجة المسموح لمنتج الطاقة المتجددة إنتاجها وربطها بالشبكة العامة عبر نقطة اتصال محددة من قبله والموافق عليها من قبل مع المؤسسة</a:t>
            </a:r>
            <a:endParaRPr lang="en-US" dirty="0"/>
          </a:p>
          <a:p>
            <a:pPr lvl="1" algn="just"/>
            <a:r>
              <a:rPr lang="ar-SA" dirty="0"/>
              <a:t>قدرة نظام الطاقة المتجددة قياساً إلى قدرة اشتراك المشترك وذلك تبعاً لإمكانيات وحاجات المؤسسة</a:t>
            </a:r>
            <a:endParaRPr lang="en-US" dirty="0"/>
          </a:p>
          <a:p>
            <a:pPr lvl="1" algn="just"/>
            <a:r>
              <a:rPr lang="ar-SA" dirty="0"/>
              <a:t>مبادئ التدوير والتعويض عن الفائض من الطاقة المتجددة المنتجة</a:t>
            </a:r>
            <a:endParaRPr lang="en-US" dirty="0"/>
          </a:p>
          <a:p>
            <a:pPr lvl="1" algn="just"/>
            <a:r>
              <a:rPr lang="ar-SA" dirty="0"/>
              <a:t>تكاليف التعداد الصافي</a:t>
            </a:r>
            <a:endParaRPr lang="en-US" dirty="0"/>
          </a:p>
          <a:p>
            <a:pPr lvl="1" algn="just"/>
            <a:r>
              <a:rPr lang="ar-SA" dirty="0"/>
              <a:t>مبادئ وقت الإستخدام</a:t>
            </a:r>
            <a:endParaRPr lang="en-US" dirty="0"/>
          </a:p>
          <a:p>
            <a:pPr lvl="1" algn="just"/>
            <a:r>
              <a:rPr lang="ar-SA" dirty="0"/>
              <a:t>مبادئ تحديد نِسَب الإستفادة من كمية الطاقة المنتجة من أنظمة الطاقة المتجددة للمشتركين في تطبيقات نظام التعداد الصافي </a:t>
            </a:r>
            <a:endParaRPr lang="en-US" dirty="0" smtClean="0"/>
          </a:p>
          <a:p>
            <a:pPr lvl="1" algn="just"/>
            <a:r>
              <a:rPr lang="ar-SA" dirty="0" smtClean="0"/>
              <a:t>المتطلبات </a:t>
            </a:r>
            <a:r>
              <a:rPr lang="ar-SA" dirty="0"/>
              <a:t>الأخرى التي تراها مؤسسة كهرباء لبنان ضرورية.</a:t>
            </a:r>
            <a:endParaRPr lang="en-US" dirty="0"/>
          </a:p>
          <a:p>
            <a:pPr algn="just"/>
            <a:endParaRPr lang="en-US" dirty="0"/>
          </a:p>
        </p:txBody>
      </p:sp>
      <p:sp>
        <p:nvSpPr>
          <p:cNvPr id="4" name="Slide Number Placeholder 3"/>
          <p:cNvSpPr>
            <a:spLocks noGrp="1"/>
          </p:cNvSpPr>
          <p:nvPr>
            <p:ph type="sldNum" sz="quarter" idx="12"/>
          </p:nvPr>
        </p:nvSpPr>
        <p:spPr/>
        <p:txBody>
          <a:bodyPr/>
          <a:lstStyle/>
          <a:p>
            <a:fld id="{79BDE9A2-FBD0-4082-8BD8-157BA7E0C10A}" type="slidenum">
              <a:rPr lang="en-US" smtClean="0"/>
              <a:pPr/>
              <a:t>9</a:t>
            </a:fld>
            <a:endParaRPr lang="en-US" dirty="0"/>
          </a:p>
        </p:txBody>
      </p:sp>
    </p:spTree>
    <p:extLst>
      <p:ext uri="{BB962C8B-B14F-4D97-AF65-F5344CB8AC3E}">
        <p14:creationId xmlns:p14="http://schemas.microsoft.com/office/powerpoint/2010/main" val="30671832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1506</TotalTime>
  <Words>1460</Words>
  <Application>Microsoft Office PowerPoint</Application>
  <PresentationFormat>On-screen Show (4:3)</PresentationFormat>
  <Paragraphs>220</Paragraphs>
  <Slides>22</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Calibri Light</vt:lpstr>
      <vt:lpstr>Courier New</vt:lpstr>
      <vt:lpstr>Palatino Linotype</vt:lpstr>
      <vt:lpstr>Simplified Arabic</vt:lpstr>
      <vt:lpstr>Times New Roman</vt:lpstr>
      <vt:lpstr>Office Theme</vt:lpstr>
      <vt:lpstr>“The Decentralized Renewable Energy Law of Lebanon: What to Expect from its Adoption”  مشروع "قانون انتاج الطاقة المتجددة الموزعة"</vt:lpstr>
      <vt:lpstr>PowerPoint Presentation</vt:lpstr>
      <vt:lpstr>PowerPoint Presentation</vt:lpstr>
      <vt:lpstr>الجدول الزمني</vt:lpstr>
      <vt:lpstr>المحاور الأساسية</vt:lpstr>
      <vt:lpstr>ركائز الصيغة النهائية</vt:lpstr>
      <vt:lpstr>نطاق القانون</vt:lpstr>
      <vt:lpstr>PowerPoint Presentation</vt:lpstr>
      <vt:lpstr>نظام التعداد الصافي</vt:lpstr>
      <vt:lpstr>نظام التعداد الصافي</vt:lpstr>
      <vt:lpstr>اتفاقيات شراء الطاقة</vt:lpstr>
      <vt:lpstr>اتفاقيات شراء الطاقة</vt:lpstr>
      <vt:lpstr>اتفاقيات شراء الطاقة</vt:lpstr>
      <vt:lpstr>الرصد والمراقبة</vt:lpstr>
      <vt:lpstr>اصدار الانظمة والقرارات اللازمة</vt:lpstr>
      <vt:lpstr>مديرية الطاقة البديلة</vt:lpstr>
      <vt:lpstr>أحكام مؤقتة </vt:lpstr>
      <vt:lpstr>الملاحظات الواردة</vt:lpstr>
      <vt:lpstr>صلاحيات هيئة تنظيم قطاع الكهرباء </vt:lpstr>
      <vt:lpstr>الصلاحيات ذات الطابع الإداري والناظم للهيئة الناظمة</vt:lpstr>
      <vt:lpstr>الصلاحيات ذات الطابع التجاري لمؤسسة كهرباء لبنان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NEEAP 2016-2020</dc:title>
  <dc:creator>smortada</dc:creator>
  <cp:lastModifiedBy>Sorina Mortada</cp:lastModifiedBy>
  <cp:revision>187</cp:revision>
  <cp:lastPrinted>2018-02-15T14:25:17Z</cp:lastPrinted>
  <dcterms:created xsi:type="dcterms:W3CDTF">2017-04-27T09:58:33Z</dcterms:created>
  <dcterms:modified xsi:type="dcterms:W3CDTF">2022-03-17T06:48:54Z</dcterms:modified>
</cp:coreProperties>
</file>